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6.xml" ContentType="application/vnd.openxmlformats-officedocument.presentationml.slideMaster+xml"/>
  <Override PartName="/ppt/notesSlides/notesSlide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_rels/notesSlide26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6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media/image3.png" ContentType="image/png"/>
  <Override PartName="/ppt/media/image28.png" ContentType="image/png"/>
  <Override PartName="/ppt/media/image1.jpeg" ContentType="image/jpeg"/>
  <Override PartName="/ppt/media/image4.jpeg" ContentType="image/jpeg"/>
  <Override PartName="/ppt/media/image2.png" ContentType="image/png"/>
  <Override PartName="/ppt/media/image56.jpeg" ContentType="image/jpeg"/>
  <Override PartName="/ppt/media/image71.png" ContentType="image/png"/>
  <Override PartName="/ppt/media/image5.png" ContentType="image/png"/>
  <Override PartName="/ppt/media/image34.jpeg" ContentType="image/jpeg"/>
  <Override PartName="/ppt/media/image72.png" ContentType="image/png"/>
  <Override PartName="/ppt/media/image6.png" ContentType="image/png"/>
  <Override PartName="/ppt/media/image75.png" ContentType="image/png"/>
  <Override PartName="/ppt/media/image9.png" ContentType="image/png"/>
  <Override PartName="/ppt/media/image7.jpeg" ContentType="image/jpeg"/>
  <Override PartName="/ppt/media/image59.jpeg" ContentType="image/jpeg"/>
  <Override PartName="/ppt/media/image74.png" ContentType="image/png"/>
  <Override PartName="/ppt/media/image8.png" ContentType="image/png"/>
  <Override PartName="/ppt/media/image10.jpeg" ContentType="image/jpeg"/>
  <Override PartName="/ppt/media/image57.jpeg" ContentType="image/jpeg"/>
  <Override PartName="/ppt/media/image11.png" ContentType="image/png"/>
  <Override PartName="/ppt/media/image12.png" ContentType="image/png"/>
  <Override PartName="/ppt/media/image19.png" ContentType="image/png"/>
  <Override PartName="/ppt/media/image13.jpeg" ContentType="image/jpeg"/>
  <Override PartName="/ppt/media/image14.png" ContentType="image/png"/>
  <Override PartName="/ppt/media/image15.png" ContentType="image/png"/>
  <Override PartName="/ppt/media/image49.png" ContentType="image/png"/>
  <Override PartName="/ppt/media/image16.jpeg" ContentType="image/jpeg"/>
  <Override PartName="/ppt/media/image17.png" ContentType="image/png"/>
  <Override PartName="/ppt/media/image18.png" ContentType="image/png"/>
  <Override PartName="/ppt/media/image20.png" ContentType="image/png"/>
  <Override PartName="/ppt/media/image58.jpeg" ContentType="image/jpeg"/>
  <Override PartName="/ppt/media/image21.png" ContentType="image/png"/>
  <Override PartName="/ppt/media/image64.png" ContentType="image/png"/>
  <Override PartName="/ppt/media/image22.jpeg" ContentType="image/jpe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jpeg" ContentType="image/jpeg"/>
  <Override PartName="/ppt/media/image42.png" ContentType="image/png"/>
  <Override PartName="/ppt/media/image31.jpeg" ContentType="image/jpeg"/>
  <Override PartName="/ppt/media/image52.png" ContentType="image/png"/>
  <Override PartName="/ppt/media/image32.jpeg" ContentType="image/jpeg"/>
  <Override PartName="/ppt/media/image62.png" ContentType="image/png"/>
  <Override PartName="/ppt/media/image33.jpeg" ContentType="image/jpe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50.png" ContentType="image/png"/>
  <Override PartName="/ppt/media/image51.png" ContentType="image/png"/>
  <Override PartName="/ppt/media/image60.jpeg" ContentType="image/jpeg"/>
  <Override PartName="/ppt/media/image53.png" ContentType="image/png"/>
  <Override PartName="/ppt/media/image54.png" ContentType="image/png"/>
  <Override PartName="/ppt/media/image55.png" ContentType="image/png"/>
  <Override PartName="/ppt/media/image61.png" ContentType="image/png"/>
  <Override PartName="/ppt/media/image63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73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_rels/slide53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7.xml.rels" ContentType="application/vnd.openxmlformats-package.relationships+xml"/>
  <Override PartName="/ppt/slides/_rels/slide5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0" Type="http://schemas.openxmlformats.org/officeDocument/2006/relationships/slide" Target="slides/slide52.xml"/><Relationship Id="rId61" Type="http://schemas.openxmlformats.org/officeDocument/2006/relationships/slide" Target="slides/slide5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21065E92-AD25-4ACF-A999-DCE9463FE101}" type="slidenum"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6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B319F04-5958-46C5-8FBB-361182FEC5CD}" type="slidenum"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8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589ED3B-6373-412E-93B0-B2006D02EC82}" type="slidenum"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0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CC8C0FC-BA8D-4907-A9C5-81D043465AA3}" type="slidenum"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6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7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 flipH="1">
            <a:off x="8439120" y="6615000"/>
            <a:ext cx="702360" cy="28476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Google Shape;13;p1" descr=""/>
          <p:cNvPicPr/>
          <p:nvPr/>
        </p:nvPicPr>
        <p:blipFill>
          <a:blip r:embed="rId2"/>
          <a:srcRect l="86161" t="0" r="0" b="0"/>
          <a:stretch/>
        </p:blipFill>
        <p:spPr>
          <a:xfrm>
            <a:off x="0" y="6754320"/>
            <a:ext cx="9142920" cy="14580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1026720" y="360"/>
            <a:ext cx="8116200" cy="24156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3"/>
          <p:cNvSpPr/>
          <p:nvPr/>
        </p:nvSpPr>
        <p:spPr>
          <a:xfrm flipH="1" rot="10800000">
            <a:off x="3291480" y="1440000"/>
            <a:ext cx="1096920" cy="47916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4"/>
          <p:cNvSpPr/>
          <p:nvPr/>
        </p:nvSpPr>
        <p:spPr>
          <a:xfrm>
            <a:off x="4650480" y="1114560"/>
            <a:ext cx="4318200" cy="21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s-AR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Programador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full-stack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5"/>
          <p:cNvSpPr/>
          <p:nvPr/>
        </p:nvSpPr>
        <p:spPr>
          <a:xfrm>
            <a:off x="-2880" y="0"/>
            <a:ext cx="9145800" cy="73548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6"/>
          <p:cNvSpPr/>
          <p:nvPr/>
        </p:nvSpPr>
        <p:spPr>
          <a:xfrm>
            <a:off x="1028160" y="0"/>
            <a:ext cx="8116200" cy="1246320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7"/>
          <p:cNvSpPr/>
          <p:nvPr/>
        </p:nvSpPr>
        <p:spPr>
          <a:xfrm flipH="1" rot="10800000">
            <a:off x="6662160" y="6903720"/>
            <a:ext cx="2219760" cy="2300400"/>
          </a:xfrm>
          <a:prstGeom prst="snip1Rect">
            <a:avLst>
              <a:gd name="adj" fmla="val 50000"/>
            </a:avLst>
          </a:prstGeom>
          <a:solidFill>
            <a:srgbClr val="5a3a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8"/>
          <p:cNvSpPr/>
          <p:nvPr/>
        </p:nvSpPr>
        <p:spPr>
          <a:xfrm rot="10800000">
            <a:off x="24349680" y="10424520"/>
            <a:ext cx="8116200" cy="1782720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9"/>
          <p:cNvSpPr/>
          <p:nvPr/>
        </p:nvSpPr>
        <p:spPr>
          <a:xfrm flipH="1">
            <a:off x="6793920" y="4051440"/>
            <a:ext cx="2347200" cy="2803680"/>
          </a:xfrm>
          <a:prstGeom prst="snip1Rect">
            <a:avLst>
              <a:gd name="adj" fmla="val 50000"/>
            </a:avLst>
          </a:prstGeom>
          <a:solidFill>
            <a:srgbClr val="5a3a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CustomShape 10"/>
          <p:cNvSpPr/>
          <p:nvPr/>
        </p:nvSpPr>
        <p:spPr>
          <a:xfrm>
            <a:off x="1986120" y="1997640"/>
            <a:ext cx="4983120" cy="21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Programador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full-stack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1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1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 flipH="1">
            <a:off x="8439120" y="6615000"/>
            <a:ext cx="702360" cy="28476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" name="Google Shape;13;p1" descr=""/>
          <p:cNvPicPr/>
          <p:nvPr/>
        </p:nvPicPr>
        <p:blipFill>
          <a:blip r:embed="rId2"/>
          <a:srcRect l="86161" t="0" r="0" b="0"/>
          <a:stretch/>
        </p:blipFill>
        <p:spPr>
          <a:xfrm>
            <a:off x="0" y="6754320"/>
            <a:ext cx="9142920" cy="145800"/>
          </a:xfrm>
          <a:prstGeom prst="rect">
            <a:avLst/>
          </a:prstGeom>
          <a:ln>
            <a:noFill/>
          </a:ln>
        </p:spPr>
      </p:pic>
      <p:sp>
        <p:nvSpPr>
          <p:cNvPr id="49" name="CustomShape 2"/>
          <p:cNvSpPr/>
          <p:nvPr/>
        </p:nvSpPr>
        <p:spPr>
          <a:xfrm>
            <a:off x="1026720" y="360"/>
            <a:ext cx="8116200" cy="24156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3"/>
          <p:cNvSpPr/>
          <p:nvPr/>
        </p:nvSpPr>
        <p:spPr>
          <a:xfrm flipH="1" rot="10800000">
            <a:off x="3291480" y="1440000"/>
            <a:ext cx="1096920" cy="47916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CustomShape 4"/>
          <p:cNvSpPr/>
          <p:nvPr/>
        </p:nvSpPr>
        <p:spPr>
          <a:xfrm>
            <a:off x="0" y="6755040"/>
            <a:ext cx="9142920" cy="145080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5"/>
          <p:cNvSpPr/>
          <p:nvPr/>
        </p:nvSpPr>
        <p:spPr>
          <a:xfrm flipH="1">
            <a:off x="8439120" y="6615000"/>
            <a:ext cx="702360" cy="284760"/>
          </a:xfrm>
          <a:prstGeom prst="snip1Rect">
            <a:avLst>
              <a:gd name="adj" fmla="val 50000"/>
            </a:avLst>
          </a:prstGeom>
          <a:solidFill>
            <a:srgbClr val="5a3a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6"/>
          <p:cNvSpPr/>
          <p:nvPr/>
        </p:nvSpPr>
        <p:spPr>
          <a:xfrm>
            <a:off x="1026720" y="360"/>
            <a:ext cx="8116200" cy="241560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CustomShape 7"/>
          <p:cNvSpPr/>
          <p:nvPr/>
        </p:nvSpPr>
        <p:spPr>
          <a:xfrm flipH="1" rot="10800000">
            <a:off x="3291480" y="1440000"/>
            <a:ext cx="1096920" cy="479160"/>
          </a:xfrm>
          <a:prstGeom prst="snip1Rect">
            <a:avLst>
              <a:gd name="adj" fmla="val 50000"/>
            </a:avLst>
          </a:prstGeom>
          <a:solidFill>
            <a:srgbClr val="5a3a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8"/>
          <p:cNvSpPr/>
          <p:nvPr/>
        </p:nvSpPr>
        <p:spPr>
          <a:xfrm>
            <a:off x="60480" y="34560"/>
            <a:ext cx="915480" cy="43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es-A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9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 flipH="1">
            <a:off x="8439120" y="6615000"/>
            <a:ext cx="702360" cy="28476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3" name="Google Shape;13;p1" descr=""/>
          <p:cNvPicPr/>
          <p:nvPr/>
        </p:nvPicPr>
        <p:blipFill>
          <a:blip r:embed="rId2"/>
          <a:srcRect l="86161" t="0" r="0" b="0"/>
          <a:stretch/>
        </p:blipFill>
        <p:spPr>
          <a:xfrm>
            <a:off x="0" y="6754320"/>
            <a:ext cx="9142920" cy="145800"/>
          </a:xfrm>
          <a:prstGeom prst="rect">
            <a:avLst/>
          </a:prstGeom>
          <a:ln>
            <a:noFill/>
          </a:ln>
        </p:spPr>
      </p:pic>
      <p:sp>
        <p:nvSpPr>
          <p:cNvPr id="94" name="CustomShape 2"/>
          <p:cNvSpPr/>
          <p:nvPr/>
        </p:nvSpPr>
        <p:spPr>
          <a:xfrm>
            <a:off x="1026720" y="360"/>
            <a:ext cx="8116200" cy="24156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 flipH="1" rot="10800000">
            <a:off x="3291480" y="1440000"/>
            <a:ext cx="1096920" cy="47916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4"/>
          <p:cNvSpPr/>
          <p:nvPr/>
        </p:nvSpPr>
        <p:spPr>
          <a:xfrm flipH="1" rot="10800000">
            <a:off x="6662160" y="6903720"/>
            <a:ext cx="2219760" cy="23004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5"/>
          <p:cNvSpPr/>
          <p:nvPr/>
        </p:nvSpPr>
        <p:spPr>
          <a:xfrm>
            <a:off x="1028160" y="0"/>
            <a:ext cx="8116200" cy="124632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6"/>
          <p:cNvSpPr/>
          <p:nvPr/>
        </p:nvSpPr>
        <p:spPr>
          <a:xfrm rot="10800000">
            <a:off x="24349680" y="10424520"/>
            <a:ext cx="8116200" cy="178272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7"/>
          <p:cNvSpPr/>
          <p:nvPr/>
        </p:nvSpPr>
        <p:spPr>
          <a:xfrm flipH="1">
            <a:off x="6793920" y="4051440"/>
            <a:ext cx="2347200" cy="280368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8"/>
          <p:cNvSpPr/>
          <p:nvPr/>
        </p:nvSpPr>
        <p:spPr>
          <a:xfrm>
            <a:off x="1986120" y="1997640"/>
            <a:ext cx="4983120" cy="21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Programador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full-stack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9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 flipH="1">
            <a:off x="8439120" y="6615000"/>
            <a:ext cx="702360" cy="28476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8" name="Google Shape;13;p1" descr=""/>
          <p:cNvPicPr/>
          <p:nvPr/>
        </p:nvPicPr>
        <p:blipFill>
          <a:blip r:embed="rId2"/>
          <a:srcRect l="86161" t="0" r="0" b="0"/>
          <a:stretch/>
        </p:blipFill>
        <p:spPr>
          <a:xfrm>
            <a:off x="0" y="6754320"/>
            <a:ext cx="9142920" cy="145800"/>
          </a:xfrm>
          <a:prstGeom prst="rect">
            <a:avLst/>
          </a:prstGeom>
          <a:ln>
            <a:noFill/>
          </a:ln>
        </p:spPr>
      </p:pic>
      <p:sp>
        <p:nvSpPr>
          <p:cNvPr id="139" name="CustomShape 2"/>
          <p:cNvSpPr/>
          <p:nvPr/>
        </p:nvSpPr>
        <p:spPr>
          <a:xfrm>
            <a:off x="1026720" y="360"/>
            <a:ext cx="8116200" cy="24156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 flipH="1" rot="10800000">
            <a:off x="3291480" y="1440000"/>
            <a:ext cx="1096920" cy="47916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4"/>
          <p:cNvSpPr/>
          <p:nvPr/>
        </p:nvSpPr>
        <p:spPr>
          <a:xfrm>
            <a:off x="0" y="6755040"/>
            <a:ext cx="9142920" cy="14508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5"/>
          <p:cNvSpPr/>
          <p:nvPr/>
        </p:nvSpPr>
        <p:spPr>
          <a:xfrm flipH="1">
            <a:off x="8439120" y="6615000"/>
            <a:ext cx="702360" cy="28476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6"/>
          <p:cNvSpPr/>
          <p:nvPr/>
        </p:nvSpPr>
        <p:spPr>
          <a:xfrm>
            <a:off x="1026720" y="360"/>
            <a:ext cx="8116200" cy="24156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7"/>
          <p:cNvSpPr/>
          <p:nvPr/>
        </p:nvSpPr>
        <p:spPr>
          <a:xfrm flipH="1" rot="10800000">
            <a:off x="3291480" y="1440000"/>
            <a:ext cx="1096920" cy="47916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8"/>
          <p:cNvSpPr/>
          <p:nvPr/>
        </p:nvSpPr>
        <p:spPr>
          <a:xfrm>
            <a:off x="60480" y="34560"/>
            <a:ext cx="915480" cy="43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es-A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9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 flipH="1">
            <a:off x="8439120" y="6615000"/>
            <a:ext cx="702360" cy="28476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3" name="Google Shape;13;p1" descr=""/>
          <p:cNvPicPr/>
          <p:nvPr/>
        </p:nvPicPr>
        <p:blipFill>
          <a:blip r:embed="rId2"/>
          <a:srcRect l="86161" t="0" r="0" b="0"/>
          <a:stretch/>
        </p:blipFill>
        <p:spPr>
          <a:xfrm>
            <a:off x="0" y="6754320"/>
            <a:ext cx="9142920" cy="145800"/>
          </a:xfrm>
          <a:prstGeom prst="rect">
            <a:avLst/>
          </a:prstGeom>
          <a:ln>
            <a:noFill/>
          </a:ln>
        </p:spPr>
      </p:pic>
      <p:sp>
        <p:nvSpPr>
          <p:cNvPr id="184" name="CustomShape 2"/>
          <p:cNvSpPr/>
          <p:nvPr/>
        </p:nvSpPr>
        <p:spPr>
          <a:xfrm>
            <a:off x="1026720" y="360"/>
            <a:ext cx="8116200" cy="24156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 flipH="1" rot="10800000">
            <a:off x="3291480" y="1440000"/>
            <a:ext cx="1096920" cy="47916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4"/>
          <p:cNvSpPr/>
          <p:nvPr/>
        </p:nvSpPr>
        <p:spPr>
          <a:xfrm flipH="1" rot="10800000">
            <a:off x="6662160" y="6903720"/>
            <a:ext cx="2219760" cy="2300400"/>
          </a:xfrm>
          <a:prstGeom prst="snip1Rect">
            <a:avLst>
              <a:gd name="adj" fmla="val 50000"/>
            </a:avLst>
          </a:prstGeom>
          <a:solidFill>
            <a:srgbClr val="f25b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5"/>
          <p:cNvSpPr/>
          <p:nvPr/>
        </p:nvSpPr>
        <p:spPr>
          <a:xfrm>
            <a:off x="1028160" y="0"/>
            <a:ext cx="8116200" cy="1246320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6"/>
          <p:cNvSpPr/>
          <p:nvPr/>
        </p:nvSpPr>
        <p:spPr>
          <a:xfrm rot="10800000">
            <a:off x="24349680" y="10424520"/>
            <a:ext cx="8116200" cy="1782720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7"/>
          <p:cNvSpPr/>
          <p:nvPr/>
        </p:nvSpPr>
        <p:spPr>
          <a:xfrm flipH="1">
            <a:off x="6793920" y="4051440"/>
            <a:ext cx="2347200" cy="2803680"/>
          </a:xfrm>
          <a:prstGeom prst="snip1Rect">
            <a:avLst>
              <a:gd name="adj" fmla="val 50000"/>
            </a:avLst>
          </a:prstGeom>
          <a:solidFill>
            <a:srgbClr val="f25b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8"/>
          <p:cNvSpPr/>
          <p:nvPr/>
        </p:nvSpPr>
        <p:spPr>
          <a:xfrm>
            <a:off x="1986120" y="1997640"/>
            <a:ext cx="4983120" cy="21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Programador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full-stack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PlaceHolder 9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 flipH="1">
            <a:off x="8439120" y="6615000"/>
            <a:ext cx="702360" cy="28476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8" name="Google Shape;13;p1" descr=""/>
          <p:cNvPicPr/>
          <p:nvPr/>
        </p:nvPicPr>
        <p:blipFill>
          <a:blip r:embed="rId2"/>
          <a:srcRect l="86161" t="0" r="0" b="0"/>
          <a:stretch/>
        </p:blipFill>
        <p:spPr>
          <a:xfrm>
            <a:off x="0" y="6754320"/>
            <a:ext cx="9142920" cy="145800"/>
          </a:xfrm>
          <a:prstGeom prst="rect">
            <a:avLst/>
          </a:prstGeom>
          <a:ln>
            <a:noFill/>
          </a:ln>
        </p:spPr>
      </p:pic>
      <p:sp>
        <p:nvSpPr>
          <p:cNvPr id="229" name="CustomShape 2"/>
          <p:cNvSpPr/>
          <p:nvPr/>
        </p:nvSpPr>
        <p:spPr>
          <a:xfrm>
            <a:off x="1026720" y="360"/>
            <a:ext cx="8116200" cy="24156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 flipH="1" rot="10800000">
            <a:off x="3291480" y="1440000"/>
            <a:ext cx="1096920" cy="47916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4"/>
          <p:cNvSpPr/>
          <p:nvPr/>
        </p:nvSpPr>
        <p:spPr>
          <a:xfrm>
            <a:off x="0" y="6755040"/>
            <a:ext cx="9142920" cy="145080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5"/>
          <p:cNvSpPr/>
          <p:nvPr/>
        </p:nvSpPr>
        <p:spPr>
          <a:xfrm flipH="1">
            <a:off x="8439120" y="6615000"/>
            <a:ext cx="702360" cy="284760"/>
          </a:xfrm>
          <a:prstGeom prst="snip1Rect">
            <a:avLst>
              <a:gd name="adj" fmla="val 50000"/>
            </a:avLst>
          </a:prstGeom>
          <a:solidFill>
            <a:srgbClr val="f25b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6"/>
          <p:cNvSpPr/>
          <p:nvPr/>
        </p:nvSpPr>
        <p:spPr>
          <a:xfrm>
            <a:off x="1026720" y="360"/>
            <a:ext cx="8116200" cy="241560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7"/>
          <p:cNvSpPr/>
          <p:nvPr/>
        </p:nvSpPr>
        <p:spPr>
          <a:xfrm flipH="1" rot="10800000">
            <a:off x="3291480" y="1440000"/>
            <a:ext cx="1096920" cy="479160"/>
          </a:xfrm>
          <a:prstGeom prst="snip1Rect">
            <a:avLst>
              <a:gd name="adj" fmla="val 50000"/>
            </a:avLst>
          </a:prstGeom>
          <a:solidFill>
            <a:srgbClr val="f25b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8"/>
          <p:cNvSpPr/>
          <p:nvPr/>
        </p:nvSpPr>
        <p:spPr>
          <a:xfrm>
            <a:off x="60480" y="34560"/>
            <a:ext cx="915480" cy="43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es-A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PlaceHolder 9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3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3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3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3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3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3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3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3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3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3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3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3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6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6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6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6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6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92520" y="0"/>
            <a:ext cx="8961120" cy="80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s-AR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Técnicas de Programación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0" y="5416200"/>
            <a:ext cx="9145800" cy="54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</a:pPr>
            <a:r>
              <a:rPr b="1" i="1" lang="es-AR" sz="29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Ámbito Variable, Legibilidad, Arreglos (Repaso)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Sumar Arreglos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628560" y="2160000"/>
            <a:ext cx="788580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Sumar los elementos de cada una de las posiciones de dos vectores y guardar el resultado en otro vector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arreglo tiene dimensión 6 y los números de los dos vectores los carga el usuario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49680">
              <a:lnSpc>
                <a:spcPct val="9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A9E2019-348D-41A8-B689-002B90E77B94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2" name="Google Shape;289;p33" descr=""/>
          <p:cNvPicPr/>
          <p:nvPr/>
        </p:nvPicPr>
        <p:blipFill>
          <a:blip r:embed="rId1"/>
          <a:srcRect l="0" t="-35" r="-31" b="7227"/>
          <a:stretch/>
        </p:blipFill>
        <p:spPr>
          <a:xfrm>
            <a:off x="5004000" y="3761280"/>
            <a:ext cx="4138920" cy="2878920"/>
          </a:xfrm>
          <a:prstGeom prst="rect">
            <a:avLst/>
          </a:prstGeom>
          <a:ln>
            <a:noFill/>
          </a:ln>
        </p:spPr>
      </p:pic>
      <p:sp>
        <p:nvSpPr>
          <p:cNvPr id="323" name="CustomShape 4"/>
          <p:cNvSpPr/>
          <p:nvPr/>
        </p:nvSpPr>
        <p:spPr>
          <a:xfrm>
            <a:off x="244080" y="4129920"/>
            <a:ext cx="4514760" cy="193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AR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Ejemplo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v1 =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1, 3, 7, 9, 9, 5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v2 =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6, 9, 2, 5, 9, 4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vSuma =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7, 12, 9, 14, 18, 9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Sumar Arreglos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628560" y="2160000"/>
            <a:ext cx="788580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1) Definir las variables: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CustomShape 3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BEE3001-E719-431C-854D-A40E1B66471B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4"/>
          <p:cNvSpPr/>
          <p:nvPr/>
        </p:nvSpPr>
        <p:spPr>
          <a:xfrm>
            <a:off x="1271520" y="3498120"/>
            <a:ext cx="4638960" cy="22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 = require('readline-sync');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v1=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Array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v2=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Array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vSuma=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Array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8" name="Google Shape;299;p34" descr=""/>
          <p:cNvPicPr/>
          <p:nvPr/>
        </p:nvPicPr>
        <p:blipFill>
          <a:blip r:embed="rId1"/>
          <a:srcRect l="0" t="-35" r="-31" b="7227"/>
          <a:stretch/>
        </p:blipFill>
        <p:spPr>
          <a:xfrm>
            <a:off x="5998320" y="4915080"/>
            <a:ext cx="3144600" cy="1700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Sumar Arreglos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628560" y="2160000"/>
            <a:ext cx="788580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2) Cargar los valores: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EDC70D3-E61B-4666-9BE6-F63FB5FDA65A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2" name="Google Shape;307;p35" descr=""/>
          <p:cNvPicPr/>
          <p:nvPr/>
        </p:nvPicPr>
        <p:blipFill>
          <a:blip r:embed="rId1"/>
          <a:srcRect l="0" t="-35" r="-31" b="7227"/>
          <a:stretch/>
        </p:blipFill>
        <p:spPr>
          <a:xfrm>
            <a:off x="6697800" y="4911120"/>
            <a:ext cx="2445120" cy="1700640"/>
          </a:xfrm>
          <a:prstGeom prst="rect">
            <a:avLst/>
          </a:prstGeom>
          <a:ln>
            <a:noFill/>
          </a:ln>
        </p:spPr>
      </p:pic>
      <p:sp>
        <p:nvSpPr>
          <p:cNvPr id="333" name="CustomShape 4"/>
          <p:cNvSpPr/>
          <p:nvPr/>
        </p:nvSpPr>
        <p:spPr>
          <a:xfrm>
            <a:off x="628560" y="2837160"/>
            <a:ext cx="6989400" cy="324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s-AR" sz="1400" spc="-1" strike="noStrike">
                <a:solidFill>
                  <a:srgbClr val="96969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//Cargo el vector v1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v1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el valor de v1["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"]: 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AR" sz="1400" spc="-1" strike="noStrike">
                <a:solidFill>
                  <a:srgbClr val="96969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//Cargo el vector v2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v2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el valor de v2["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"]: 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Sumar Arreglos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628560" y="2160000"/>
            <a:ext cx="788580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3) Sumar los valores: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3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5A60C3A-4264-4636-835D-A174B7215896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7" name="Google Shape;316;p36" descr=""/>
          <p:cNvPicPr/>
          <p:nvPr/>
        </p:nvPicPr>
        <p:blipFill>
          <a:blip r:embed="rId1"/>
          <a:srcRect l="0" t="-35" r="-31" b="7227"/>
          <a:stretch/>
        </p:blipFill>
        <p:spPr>
          <a:xfrm>
            <a:off x="6697800" y="4915080"/>
            <a:ext cx="2445120" cy="1700640"/>
          </a:xfrm>
          <a:prstGeom prst="rect">
            <a:avLst/>
          </a:prstGeom>
          <a:ln>
            <a:noFill/>
          </a:ln>
        </p:spPr>
      </p:pic>
      <p:sp>
        <p:nvSpPr>
          <p:cNvPr id="338" name="CustomShape 4"/>
          <p:cNvSpPr/>
          <p:nvPr/>
        </p:nvSpPr>
        <p:spPr>
          <a:xfrm>
            <a:off x="732960" y="2887920"/>
            <a:ext cx="5297760" cy="214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s-AR" sz="1400" spc="-1" strike="noStrike">
                <a:solidFill>
                  <a:srgbClr val="96969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//Sumo los valores y muestro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vSuma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v1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v2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"vSuma["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"]="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vSuma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Sumar Arreglos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D4C7A48-4228-44D4-B01B-0FFE9864787D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1" name="Google Shape;324;p37" descr=""/>
          <p:cNvPicPr/>
          <p:nvPr/>
        </p:nvPicPr>
        <p:blipFill>
          <a:blip r:embed="rId1"/>
          <a:srcRect l="0" t="-35" r="-31" b="7227"/>
          <a:stretch/>
        </p:blipFill>
        <p:spPr>
          <a:xfrm>
            <a:off x="6697800" y="4873680"/>
            <a:ext cx="2445120" cy="1700640"/>
          </a:xfrm>
          <a:prstGeom prst="rect">
            <a:avLst/>
          </a:prstGeom>
          <a:ln>
            <a:noFill/>
          </a:ln>
        </p:spPr>
      </p:pic>
      <p:sp>
        <p:nvSpPr>
          <p:cNvPr id="342" name="CustomShape 3"/>
          <p:cNvSpPr/>
          <p:nvPr/>
        </p:nvSpPr>
        <p:spPr>
          <a:xfrm>
            <a:off x="772920" y="2120400"/>
            <a:ext cx="6826320" cy="436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 = require('readline-sync');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v1=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Array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v2=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Array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vSuma=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y(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AR" sz="1400" spc="-1" strike="noStrike">
                <a:solidFill>
                  <a:srgbClr val="96969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//Cargo el vector v1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v1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el valor de v1["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"]: 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AR" sz="1400" spc="-1" strike="noStrike">
                <a:solidFill>
                  <a:srgbClr val="96969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//Cargo el vector v2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v2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el valor de v2["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"]: 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AR" sz="1400" spc="-1" strike="noStrike">
                <a:solidFill>
                  <a:srgbClr val="96969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//Sumo los valores y muestro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vSuma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v1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v2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"vSuma["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"]="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vSuma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3" name="Google Shape;326;p37" descr=""/>
          <p:cNvPicPr/>
          <p:nvPr/>
        </p:nvPicPr>
        <p:blipFill>
          <a:blip r:embed="rId2"/>
          <a:stretch/>
        </p:blipFill>
        <p:spPr>
          <a:xfrm>
            <a:off x="6539760" y="1996920"/>
            <a:ext cx="2382480" cy="238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Invertir Arreglo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628560" y="2160000"/>
            <a:ext cx="788580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1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Almacene</a:t>
            </a: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en un arreglo de tamaño</a:t>
            </a:r>
            <a:r>
              <a:rPr b="1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N </a:t>
            </a: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los números ingresados por el usuario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</a:t>
            </a:r>
            <a:r>
              <a:rPr b="1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dimensión N </a:t>
            </a: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también es ingresada por el usuario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1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Muestre</a:t>
            </a: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los números del arreglo pero del último al primero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49680">
              <a:lnSpc>
                <a:spcPct val="9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3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5A77692-8D59-4D01-A587-5F429596E944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4"/>
          <p:cNvSpPr/>
          <p:nvPr/>
        </p:nvSpPr>
        <p:spPr>
          <a:xfrm>
            <a:off x="608040" y="4188960"/>
            <a:ext cx="5068440" cy="156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AR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Ejemplo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 =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1, 3, 7, 9, 9, 5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salida es: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5, 9, 9, 7, 3, 1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8" name="Google Shape;335;p38" descr=""/>
          <p:cNvPicPr/>
          <p:nvPr/>
        </p:nvPicPr>
        <p:blipFill>
          <a:blip r:embed="rId1"/>
          <a:stretch/>
        </p:blipFill>
        <p:spPr>
          <a:xfrm>
            <a:off x="5677560" y="3553200"/>
            <a:ext cx="3292560" cy="283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Invertir Arreglo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BD8BF20-3645-4605-8734-4E769EA67322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1" name="Google Shape;343;p39" descr=""/>
          <p:cNvPicPr/>
          <p:nvPr/>
        </p:nvPicPr>
        <p:blipFill>
          <a:blip r:embed="rId1"/>
          <a:stretch/>
        </p:blipFill>
        <p:spPr>
          <a:xfrm>
            <a:off x="6989760" y="4815000"/>
            <a:ext cx="1879200" cy="1620720"/>
          </a:xfrm>
          <a:prstGeom prst="rect">
            <a:avLst/>
          </a:prstGeom>
          <a:ln>
            <a:noFill/>
          </a:ln>
        </p:spPr>
      </p:pic>
      <p:sp>
        <p:nvSpPr>
          <p:cNvPr id="352" name="CustomShape 3"/>
          <p:cNvSpPr/>
          <p:nvPr/>
        </p:nvSpPr>
        <p:spPr>
          <a:xfrm>
            <a:off x="990000" y="2728440"/>
            <a:ext cx="7163280" cy="194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 = require('readline-sync');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la cantidad de números:"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 =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Array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4"/>
          <p:cNvSpPr/>
          <p:nvPr/>
        </p:nvSpPr>
        <p:spPr>
          <a:xfrm>
            <a:off x="2360520" y="4133880"/>
            <a:ext cx="667080" cy="363960"/>
          </a:xfrm>
          <a:prstGeom prst="ellipse">
            <a:avLst/>
          </a:prstGeom>
          <a:solidFill>
            <a:srgbClr val="92d050">
              <a:alpha val="40000"/>
            </a:srgbClr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5"/>
          <p:cNvSpPr/>
          <p:nvPr/>
        </p:nvSpPr>
        <p:spPr>
          <a:xfrm>
            <a:off x="628560" y="2299320"/>
            <a:ext cx="7885800" cy="5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1) Definir las variables: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6"/>
          <p:cNvSpPr/>
          <p:nvPr/>
        </p:nvSpPr>
        <p:spPr>
          <a:xfrm>
            <a:off x="941760" y="5437440"/>
            <a:ext cx="5020200" cy="645120"/>
          </a:xfrm>
          <a:prstGeom prst="rect">
            <a:avLst/>
          </a:prstGeom>
          <a:solidFill>
            <a:srgbClr val="ffff00"/>
          </a:solidFill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tamaño del arreglo no es fijo, depende de la entrada del usuario (o el valor de una variable)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7"/>
          <p:cNvSpPr/>
          <p:nvPr/>
        </p:nvSpPr>
        <p:spPr>
          <a:xfrm rot="10800000">
            <a:off x="3028680" y="5437440"/>
            <a:ext cx="273600" cy="86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628560" y="2160000"/>
            <a:ext cx="788580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2) Cargar el arreglo: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Invertir Arreglo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11256A0-0F3C-45E5-85BE-326F5E16F689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CustomShape 4"/>
          <p:cNvSpPr/>
          <p:nvPr/>
        </p:nvSpPr>
        <p:spPr>
          <a:xfrm>
            <a:off x="536040" y="2888640"/>
            <a:ext cx="8071200" cy="25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(indice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 &lt;   cantidad   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v["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"]"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CustomShape 5"/>
          <p:cNvSpPr/>
          <p:nvPr/>
        </p:nvSpPr>
        <p:spPr>
          <a:xfrm>
            <a:off x="2396160" y="2888640"/>
            <a:ext cx="753840" cy="363960"/>
          </a:xfrm>
          <a:prstGeom prst="ellipse">
            <a:avLst/>
          </a:prstGeom>
          <a:solidFill>
            <a:srgbClr val="92d050">
              <a:alpha val="40000"/>
            </a:srgbClr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6"/>
          <p:cNvSpPr/>
          <p:nvPr/>
        </p:nvSpPr>
        <p:spPr>
          <a:xfrm>
            <a:off x="628560" y="4354920"/>
            <a:ext cx="6005160" cy="645120"/>
          </a:xfrm>
          <a:prstGeom prst="rect">
            <a:avLst/>
          </a:prstGeom>
          <a:solidFill>
            <a:srgbClr val="ffff00"/>
          </a:solidFill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Como el tamaño del arreglo es desconocido, utilizamos </a:t>
            </a:r>
            <a:r>
              <a:rPr b="0" i="1" lang="es-AR" sz="1800" spc="-1" strike="noStrike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cantidad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como límite de la instrucción </a:t>
            </a:r>
            <a:r>
              <a:rPr b="1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for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CustomShape 7"/>
          <p:cNvSpPr/>
          <p:nvPr/>
        </p:nvSpPr>
        <p:spPr>
          <a:xfrm rot="10800000">
            <a:off x="3880800" y="4339800"/>
            <a:ext cx="856800" cy="109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64" name="Google Shape;360;p40" descr=""/>
          <p:cNvPicPr/>
          <p:nvPr/>
        </p:nvPicPr>
        <p:blipFill>
          <a:blip r:embed="rId1"/>
          <a:stretch/>
        </p:blipFill>
        <p:spPr>
          <a:xfrm>
            <a:off x="6989760" y="4815000"/>
            <a:ext cx="1879200" cy="162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Invertir Arreglo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E9A8920-0CAF-4574-B411-DF7C9A167B73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7" name="Google Shape;367;p41" descr=""/>
          <p:cNvPicPr/>
          <p:nvPr/>
        </p:nvPicPr>
        <p:blipFill>
          <a:blip r:embed="rId1"/>
          <a:stretch/>
        </p:blipFill>
        <p:spPr>
          <a:xfrm>
            <a:off x="6989760" y="4815000"/>
            <a:ext cx="1879200" cy="1620720"/>
          </a:xfrm>
          <a:prstGeom prst="rect">
            <a:avLst/>
          </a:prstGeom>
          <a:ln>
            <a:noFill/>
          </a:ln>
        </p:spPr>
      </p:pic>
      <p:sp>
        <p:nvSpPr>
          <p:cNvPr id="368" name="CustomShape 3"/>
          <p:cNvSpPr/>
          <p:nvPr/>
        </p:nvSpPr>
        <p:spPr>
          <a:xfrm>
            <a:off x="628560" y="2172240"/>
            <a:ext cx="788580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3) Mostrar al revés: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4"/>
          <p:cNvSpPr/>
          <p:nvPr/>
        </p:nvSpPr>
        <p:spPr>
          <a:xfrm>
            <a:off x="628560" y="3734280"/>
            <a:ext cx="7885800" cy="156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-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                indice &gt;=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                     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--               ) {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 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CustomShape 5"/>
          <p:cNvSpPr/>
          <p:nvPr/>
        </p:nvSpPr>
        <p:spPr>
          <a:xfrm rot="5400000">
            <a:off x="1670760" y="2839320"/>
            <a:ext cx="268920" cy="1567440"/>
          </a:xfrm>
          <a:prstGeom prst="leftBrace">
            <a:avLst>
              <a:gd name="adj1" fmla="val 8333"/>
              <a:gd name="adj2" fmla="val 50000"/>
            </a:avLst>
          </a:prstGeom>
          <a:noFill/>
          <a:ln w="93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6"/>
          <p:cNvSpPr/>
          <p:nvPr/>
        </p:nvSpPr>
        <p:spPr>
          <a:xfrm rot="5400000">
            <a:off x="3611880" y="2903760"/>
            <a:ext cx="268920" cy="1438920"/>
          </a:xfrm>
          <a:prstGeom prst="leftBrace">
            <a:avLst>
              <a:gd name="adj1" fmla="val 8333"/>
              <a:gd name="adj2" fmla="val 50000"/>
            </a:avLst>
          </a:prstGeom>
          <a:noFill/>
          <a:ln w="93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7"/>
          <p:cNvSpPr/>
          <p:nvPr/>
        </p:nvSpPr>
        <p:spPr>
          <a:xfrm rot="5400000">
            <a:off x="5325840" y="2877840"/>
            <a:ext cx="264600" cy="1490760"/>
          </a:xfrm>
          <a:prstGeom prst="leftBrace">
            <a:avLst>
              <a:gd name="adj1" fmla="val 8333"/>
              <a:gd name="adj2" fmla="val 50000"/>
            </a:avLst>
          </a:prstGeom>
          <a:noFill/>
          <a:ln w="93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8"/>
          <p:cNvSpPr/>
          <p:nvPr/>
        </p:nvSpPr>
        <p:spPr>
          <a:xfrm>
            <a:off x="704880" y="2822400"/>
            <a:ext cx="2198880" cy="64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Empiezo desde el último elemento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9"/>
          <p:cNvSpPr/>
          <p:nvPr/>
        </p:nvSpPr>
        <p:spPr>
          <a:xfrm>
            <a:off x="2798280" y="2822400"/>
            <a:ext cx="1893600" cy="64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Y me detengo en el primero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CustomShape 10"/>
          <p:cNvSpPr/>
          <p:nvPr/>
        </p:nvSpPr>
        <p:spPr>
          <a:xfrm>
            <a:off x="4752720" y="2822400"/>
            <a:ext cx="1408320" cy="64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Restando de a uno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Invertir Arreglo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B953BE9-A5CE-4D59-A29F-B610382D2A8A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628560" y="2078280"/>
            <a:ext cx="5866200" cy="335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 = require('readline-sync');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la cantidad de números:"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 =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Array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(indice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 &lt; cantidad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v["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"]"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-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 &gt;=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-- ) {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 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9" name="Google Shape;383;p42" descr=""/>
          <p:cNvPicPr/>
          <p:nvPr/>
        </p:nvPicPr>
        <p:blipFill>
          <a:blip r:embed="rId1"/>
          <a:stretch/>
        </p:blipFill>
        <p:spPr>
          <a:xfrm>
            <a:off x="6989760" y="4815000"/>
            <a:ext cx="1879200" cy="1620720"/>
          </a:xfrm>
          <a:prstGeom prst="rect">
            <a:avLst/>
          </a:prstGeom>
          <a:ln>
            <a:noFill/>
          </a:ln>
        </p:spPr>
      </p:pic>
      <p:pic>
        <p:nvPicPr>
          <p:cNvPr id="380" name="Google Shape;384;p42" descr=""/>
          <p:cNvPicPr/>
          <p:nvPr/>
        </p:nvPicPr>
        <p:blipFill>
          <a:blip r:embed="rId2"/>
          <a:stretch/>
        </p:blipFill>
        <p:spPr>
          <a:xfrm>
            <a:off x="6539760" y="1996920"/>
            <a:ext cx="2382480" cy="238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Ámbito de las Variables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628560" y="1931400"/>
            <a:ext cx="788580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2040" algn="ctr">
              <a:lnSpc>
                <a:spcPct val="90000"/>
              </a:lnSpc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 utilizar funciones se establece un límite para el alcance de las variables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0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1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Variables Locales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 Son aquellas que se encuentran dentro de un método. El valor se confina al método en el que está declarada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0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1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Variables Globales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 Son las que se definen o están declaradas en el algoritmo principal. Pueden utilizarse en cualquier método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0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 debe intentar crear métodos con variables locales y pocos parámetros para favorecer la reutilización y el mantenimiento del software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4960">
              <a:lnSpc>
                <a:spcPct val="9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4960">
              <a:lnSpc>
                <a:spcPct val="9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49680">
              <a:lnSpc>
                <a:spcPct val="9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829134F-74CA-4E9E-B10B-DB0D2ABE1666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2" name="Google Shape;217;p25" descr=""/>
          <p:cNvPicPr/>
          <p:nvPr/>
        </p:nvPicPr>
        <p:blipFill>
          <a:blip r:embed="rId1"/>
          <a:stretch/>
        </p:blipFill>
        <p:spPr>
          <a:xfrm>
            <a:off x="819000" y="4674600"/>
            <a:ext cx="2265840" cy="1653840"/>
          </a:xfrm>
          <a:prstGeom prst="rect">
            <a:avLst/>
          </a:prstGeom>
          <a:ln>
            <a:noFill/>
          </a:ln>
        </p:spPr>
      </p:pic>
      <p:pic>
        <p:nvPicPr>
          <p:cNvPr id="283" name="Google Shape;218;p25" descr=""/>
          <p:cNvPicPr/>
          <p:nvPr/>
        </p:nvPicPr>
        <p:blipFill>
          <a:blip r:embed="rId2"/>
          <a:stretch/>
        </p:blipFill>
        <p:spPr>
          <a:xfrm>
            <a:off x="4880520" y="4674600"/>
            <a:ext cx="2407320" cy="183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Tipos de Números en Arreglo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628560" y="2160000"/>
            <a:ext cx="788580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Almacene en un arreglo de dimensión N números (la cantidad es ingresada por el usuario)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Muestre cuántos números son positivos, cuántos son negativos y cuántos ceros hay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E744D4B-867B-492B-A02E-98BEC853D683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CustomShape 4"/>
          <p:cNvSpPr/>
          <p:nvPr/>
        </p:nvSpPr>
        <p:spPr>
          <a:xfrm>
            <a:off x="1078920" y="3863520"/>
            <a:ext cx="6985080" cy="156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AR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Ejemplo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 =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0, -7, -9, 1, 0, 0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salida es: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positivos, 2 negativos y 3 ceros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5" name="Google Shape;393;p43" descr=""/>
          <p:cNvPicPr/>
          <p:nvPr/>
        </p:nvPicPr>
        <p:blipFill>
          <a:blip r:embed="rId1"/>
          <a:srcRect l="3467" t="33969" r="3680" b="11468"/>
          <a:stretch/>
        </p:blipFill>
        <p:spPr>
          <a:xfrm>
            <a:off x="974880" y="5127840"/>
            <a:ext cx="7193520" cy="1382400"/>
          </a:xfrm>
          <a:prstGeom prst="rect">
            <a:avLst/>
          </a:prstGeom>
          <a:ln>
            <a:noFill/>
          </a:ln>
        </p:spPr>
      </p:pic>
      <p:pic>
        <p:nvPicPr>
          <p:cNvPr id="386" name="Google Shape;394;p43" descr=""/>
          <p:cNvPicPr/>
          <p:nvPr/>
        </p:nvPicPr>
        <p:blipFill>
          <a:blip r:embed="rId2"/>
          <a:stretch/>
        </p:blipFill>
        <p:spPr>
          <a:xfrm>
            <a:off x="7424640" y="835920"/>
            <a:ext cx="1718280" cy="110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Tipos de Números en Arreglo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2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CD92E75-59E7-463C-826D-74418FB31126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9" name="Google Shape;401;p44" descr=""/>
          <p:cNvPicPr/>
          <p:nvPr/>
        </p:nvPicPr>
        <p:blipFill>
          <a:blip r:embed="rId1"/>
          <a:stretch/>
        </p:blipFill>
        <p:spPr>
          <a:xfrm>
            <a:off x="6887160" y="4776840"/>
            <a:ext cx="2098800" cy="1679040"/>
          </a:xfrm>
          <a:prstGeom prst="rect">
            <a:avLst/>
          </a:prstGeom>
          <a:ln>
            <a:noFill/>
          </a:ln>
        </p:spPr>
      </p:pic>
      <p:pic>
        <p:nvPicPr>
          <p:cNvPr id="390" name="Google Shape;402;p44" descr=""/>
          <p:cNvPicPr/>
          <p:nvPr/>
        </p:nvPicPr>
        <p:blipFill>
          <a:blip r:embed="rId2"/>
          <a:stretch/>
        </p:blipFill>
        <p:spPr>
          <a:xfrm>
            <a:off x="7424640" y="835920"/>
            <a:ext cx="1718280" cy="1105200"/>
          </a:xfrm>
          <a:prstGeom prst="rect">
            <a:avLst/>
          </a:prstGeom>
          <a:ln>
            <a:noFill/>
          </a:ln>
        </p:spPr>
      </p:pic>
      <p:pic>
        <p:nvPicPr>
          <p:cNvPr id="391" name="Google Shape;403;p44" descr=""/>
          <p:cNvPicPr/>
          <p:nvPr/>
        </p:nvPicPr>
        <p:blipFill>
          <a:blip r:embed="rId3"/>
          <a:stretch/>
        </p:blipFill>
        <p:spPr>
          <a:xfrm>
            <a:off x="152280" y="152280"/>
            <a:ext cx="104040" cy="529920"/>
          </a:xfrm>
          <a:prstGeom prst="rect">
            <a:avLst/>
          </a:prstGeom>
          <a:ln>
            <a:noFill/>
          </a:ln>
        </p:spPr>
      </p:pic>
      <p:sp>
        <p:nvSpPr>
          <p:cNvPr id="392" name="CustomShape 3"/>
          <p:cNvSpPr/>
          <p:nvPr/>
        </p:nvSpPr>
        <p:spPr>
          <a:xfrm>
            <a:off x="628560" y="2273760"/>
            <a:ext cx="8514000" cy="352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 =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while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(indice &lt; </a:t>
            </a:r>
            <a:r>
              <a:rPr b="0" lang="es-AR" sz="1400" spc="-1" strike="noStrike">
                <a:solidFill>
                  <a:srgbClr val="929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tamañoarreglo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arreglo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 =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número arreglo</a:t>
            </a:r>
            <a:r>
              <a:rPr b="1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"]:"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(indice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indice&lt;</a:t>
            </a:r>
            <a:r>
              <a:rPr b="0" lang="es-AR" sz="1400" spc="-1" strike="noStrike">
                <a:solidFill>
                  <a:srgbClr val="929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tamañoarregloIMPAR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indice+=2)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arreglo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número arreglo</a:t>
            </a:r>
            <a:r>
              <a:rPr b="1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"]:"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CustomShape 4"/>
          <p:cNvSpPr/>
          <p:nvPr/>
        </p:nvSpPr>
        <p:spPr>
          <a:xfrm>
            <a:off x="1763280" y="3549600"/>
            <a:ext cx="4908240" cy="640800"/>
          </a:xfrm>
          <a:prstGeom prst="rect">
            <a:avLst/>
          </a:prstGeom>
          <a:solidFill>
            <a:srgbClr val="ff0000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 se incrementa el contador usado para controlar el ciclo, por lo tanto produce un ciclo infinito.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CustomShape 5"/>
          <p:cNvSpPr/>
          <p:nvPr/>
        </p:nvSpPr>
        <p:spPr>
          <a:xfrm>
            <a:off x="1763280" y="5488920"/>
            <a:ext cx="4908240" cy="824760"/>
          </a:xfrm>
          <a:prstGeom prst="rect">
            <a:avLst/>
          </a:prstGeom>
          <a:solidFill>
            <a:srgbClr val="ff0000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incremento del contador usado para controlar el ciclo hace que el valor no coincida con el límite impuesto lo que puede producir un comportamiento inesperado.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203760" y="2363040"/>
            <a:ext cx="6841440" cy="409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 = require('readline-sync');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i, positivos, negativos, ceros;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 =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Array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dimension_arreglo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 i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; i &lt; dimension_arreglo; i++)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arreglo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un numero"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if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arreglo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&gt;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 {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positivos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++;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 else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if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arreglo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negativos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++;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 else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ceros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++;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Tipos de Números en Arreglo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CustomShape 3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5DB9D93-70D7-49CB-9568-57FEB47E4229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8" name="Google Shape;414;p45" descr=""/>
          <p:cNvPicPr/>
          <p:nvPr/>
        </p:nvPicPr>
        <p:blipFill>
          <a:blip r:embed="rId1"/>
          <a:stretch/>
        </p:blipFill>
        <p:spPr>
          <a:xfrm>
            <a:off x="6887160" y="4776840"/>
            <a:ext cx="2098800" cy="1679040"/>
          </a:xfrm>
          <a:prstGeom prst="rect">
            <a:avLst/>
          </a:prstGeom>
          <a:ln>
            <a:noFill/>
          </a:ln>
        </p:spPr>
      </p:pic>
      <p:sp>
        <p:nvSpPr>
          <p:cNvPr id="399" name="CustomShape 4"/>
          <p:cNvSpPr/>
          <p:nvPr/>
        </p:nvSpPr>
        <p:spPr>
          <a:xfrm>
            <a:off x="5595840" y="2363040"/>
            <a:ext cx="3547080" cy="2412360"/>
          </a:xfrm>
          <a:prstGeom prst="rect">
            <a:avLst/>
          </a:prstGeom>
          <a:solidFill>
            <a:srgbClr val="ff0000"/>
          </a:solidFill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Dentro del </a:t>
            </a:r>
            <a:r>
              <a:rPr b="1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ciclo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se hacen dos cosas diferentes!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 algn="just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b="1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Cargar el arreglo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 algn="just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b="1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Contar los tipos de enteros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Esto afecta la modularidad del código y limita su refactorización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CustomShape 5"/>
          <p:cNvSpPr/>
          <p:nvPr/>
        </p:nvSpPr>
        <p:spPr>
          <a:xfrm flipH="1">
            <a:off x="5130720" y="3570120"/>
            <a:ext cx="462600" cy="44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6"/>
          <p:cNvSpPr/>
          <p:nvPr/>
        </p:nvSpPr>
        <p:spPr>
          <a:xfrm>
            <a:off x="628560" y="4447440"/>
            <a:ext cx="3644640" cy="1679040"/>
          </a:xfrm>
          <a:prstGeom prst="roundRect">
            <a:avLst>
              <a:gd name="adj" fmla="val 16667"/>
            </a:avLst>
          </a:prstGeom>
          <a:solidFill>
            <a:srgbClr val="ff0000">
              <a:alpha val="40000"/>
            </a:srgbClr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7"/>
          <p:cNvSpPr/>
          <p:nvPr/>
        </p:nvSpPr>
        <p:spPr>
          <a:xfrm>
            <a:off x="199800" y="3955320"/>
            <a:ext cx="4502160" cy="453600"/>
          </a:xfrm>
          <a:prstGeom prst="roundRect">
            <a:avLst>
              <a:gd name="adj" fmla="val 16667"/>
            </a:avLst>
          </a:prstGeom>
          <a:solidFill>
            <a:srgbClr val="ff0000">
              <a:alpha val="40000"/>
            </a:srgbClr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8"/>
          <p:cNvSpPr/>
          <p:nvPr/>
        </p:nvSpPr>
        <p:spPr>
          <a:xfrm flipH="1">
            <a:off x="4273560" y="3570120"/>
            <a:ext cx="1320480" cy="171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04" name="Google Shape;420;p45" descr=""/>
          <p:cNvPicPr/>
          <p:nvPr/>
        </p:nvPicPr>
        <p:blipFill>
          <a:blip r:embed="rId2"/>
          <a:stretch/>
        </p:blipFill>
        <p:spPr>
          <a:xfrm>
            <a:off x="7424640" y="835920"/>
            <a:ext cx="1718280" cy="110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dur="indefinite" nodeType="mainSeq">
                <p:childTnLst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Tipos de Números en Arreglo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628560" y="2160000"/>
            <a:ext cx="788580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1) Defino las variables y cargo los números en el arreglo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3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3B33475-3EBD-4BC2-BE6A-04261FEFE5C9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CustomShape 4"/>
          <p:cNvSpPr/>
          <p:nvPr/>
        </p:nvSpPr>
        <p:spPr>
          <a:xfrm>
            <a:off x="1150920" y="2604960"/>
            <a:ext cx="6841440" cy="396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 = require('readline-sync');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cantidad, indice;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la cantidad de números:”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 =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Array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 indice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 indice &lt; cantidad; indice++)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v["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"]"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9" name="Google Shape;429;p46" descr=""/>
          <p:cNvPicPr/>
          <p:nvPr/>
        </p:nvPicPr>
        <p:blipFill>
          <a:blip r:embed="rId1"/>
          <a:stretch/>
        </p:blipFill>
        <p:spPr>
          <a:xfrm>
            <a:off x="7424640" y="835920"/>
            <a:ext cx="1718280" cy="110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8" dur="indefinite" restart="never" nodeType="tmRoot">
          <p:childTnLst>
            <p:seq>
              <p:cTn id="8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Tipos de Números en Arreglo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2"/>
          <p:cNvSpPr/>
          <p:nvPr/>
        </p:nvSpPr>
        <p:spPr>
          <a:xfrm>
            <a:off x="628560" y="2160000"/>
            <a:ext cx="788580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2) Defino las variables para llevar la cuenta: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CustomShape 3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8868CF2-D1B4-4C83-B138-11C0F69FEA3A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CustomShape 4"/>
          <p:cNvSpPr/>
          <p:nvPr/>
        </p:nvSpPr>
        <p:spPr>
          <a:xfrm>
            <a:off x="798120" y="2834280"/>
            <a:ext cx="7965360" cy="25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AR" sz="1400" spc="-1" strike="noStrike">
                <a:solidFill>
                  <a:srgbClr val="96969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//Cuento los valores &gt;0, &lt;0 e =0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numNeg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numCero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numPos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4" name="Google Shape;438;p47" descr=""/>
          <p:cNvPicPr/>
          <p:nvPr/>
        </p:nvPicPr>
        <p:blipFill>
          <a:blip r:embed="rId1"/>
          <a:stretch/>
        </p:blipFill>
        <p:spPr>
          <a:xfrm>
            <a:off x="5129640" y="3992400"/>
            <a:ext cx="4013280" cy="258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0" dur="indefinite" restart="never" nodeType="tmRoot">
          <p:childTnLst>
            <p:seq>
              <p:cTn id="9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Tipos de Números en Arreglo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CustomShape 2"/>
          <p:cNvSpPr/>
          <p:nvPr/>
        </p:nvSpPr>
        <p:spPr>
          <a:xfrm>
            <a:off x="628560" y="2160000"/>
            <a:ext cx="788580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3) Recorro el arreglo y voy contando según corresponda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75240">
              <a:lnSpc>
                <a:spcPct val="9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7" name="CustomShape 3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646A0E1-913E-4310-BB9D-886148E02E8B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CustomShape 4"/>
          <p:cNvSpPr/>
          <p:nvPr/>
        </p:nvSpPr>
        <p:spPr>
          <a:xfrm>
            <a:off x="761040" y="2662920"/>
            <a:ext cx="5234760" cy="28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 &lt; cantidad; indice++)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if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&gt;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 {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numPos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++;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else if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arreglo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numNeg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++;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else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numCero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++;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9" name="Google Shape;447;p48" descr=""/>
          <p:cNvPicPr/>
          <p:nvPr/>
        </p:nvPicPr>
        <p:blipFill>
          <a:blip r:embed="rId1"/>
          <a:stretch/>
        </p:blipFill>
        <p:spPr>
          <a:xfrm>
            <a:off x="4765320" y="3813840"/>
            <a:ext cx="4377600" cy="1519560"/>
          </a:xfrm>
          <a:prstGeom prst="rect">
            <a:avLst/>
          </a:prstGeom>
          <a:ln>
            <a:noFill/>
          </a:ln>
        </p:spPr>
      </p:pic>
      <p:pic>
        <p:nvPicPr>
          <p:cNvPr id="420" name="Google Shape;448;p48" descr=""/>
          <p:cNvPicPr/>
          <p:nvPr/>
        </p:nvPicPr>
        <p:blipFill>
          <a:blip r:embed="rId2"/>
          <a:stretch/>
        </p:blipFill>
        <p:spPr>
          <a:xfrm>
            <a:off x="7424640" y="835920"/>
            <a:ext cx="1718280" cy="110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2" dur="indefinite" restart="never" nodeType="tmRoot">
          <p:childTnLst>
            <p:seq>
              <p:cTn id="9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Tipos de Números en Arreglo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C566BCE-ADE5-4792-8949-8AB402EE4263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CustomShape 3"/>
          <p:cNvSpPr/>
          <p:nvPr/>
        </p:nvSpPr>
        <p:spPr>
          <a:xfrm>
            <a:off x="458640" y="2362680"/>
            <a:ext cx="4628160" cy="32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 = require('readline-sync');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cantidad, indice;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la cantidad de números:”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 =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Array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 indice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 indice &lt; cantidad; indice++)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v["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"]"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AR" sz="1400" spc="-1" strike="noStrike">
                <a:solidFill>
                  <a:srgbClr val="96969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//Cuento los valores &gt;0, &lt;0 e =0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numNeg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numCero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numPos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4" name="Google Shape;457;p49" descr=""/>
          <p:cNvPicPr/>
          <p:nvPr/>
        </p:nvPicPr>
        <p:blipFill>
          <a:blip r:embed="rId1"/>
          <a:stretch/>
        </p:blipFill>
        <p:spPr>
          <a:xfrm>
            <a:off x="7424640" y="835920"/>
            <a:ext cx="1718280" cy="1105200"/>
          </a:xfrm>
          <a:prstGeom prst="rect">
            <a:avLst/>
          </a:prstGeom>
          <a:ln>
            <a:noFill/>
          </a:ln>
        </p:spPr>
      </p:pic>
      <p:sp>
        <p:nvSpPr>
          <p:cNvPr id="425" name="CustomShape 4"/>
          <p:cNvSpPr/>
          <p:nvPr/>
        </p:nvSpPr>
        <p:spPr>
          <a:xfrm>
            <a:off x="5087880" y="2362680"/>
            <a:ext cx="4096440" cy="32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 &lt; cantidad; indice++)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if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&gt;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 {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numPos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++;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else if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arreglo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numNeg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++;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else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numCero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++;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numPos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 positivos, 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numNeg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 negativos, 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numCero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 ceros"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4" dur="indefinite" restart="never" nodeType="tmRoot">
          <p:childTnLst>
            <p:seq>
              <p:cTn id="9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Arreglos, Métodos y Pasaje de Parámetros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628560" y="2203920"/>
            <a:ext cx="5750280" cy="31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343080" indent="-34200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Podemos </a:t>
            </a:r>
            <a:r>
              <a:rPr b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reutilizar</a:t>
            </a: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código!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Las </a:t>
            </a:r>
            <a:r>
              <a:rPr b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modificaciones</a:t>
            </a: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se pueden hacer </a:t>
            </a:r>
            <a:r>
              <a:rPr b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directamente</a:t>
            </a: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en los arreglos que pasamos como </a:t>
            </a:r>
            <a:r>
              <a:rPr b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parámetro</a:t>
            </a: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(solo funciona para arreglos y matrices, no para otros tipos de datos)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3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E996E8B-6EFC-4302-B4E3-53E53D9F1223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9" name="Google Shape;466;p50" descr=""/>
          <p:cNvPicPr/>
          <p:nvPr/>
        </p:nvPicPr>
        <p:blipFill>
          <a:blip r:embed="rId1"/>
          <a:stretch/>
        </p:blipFill>
        <p:spPr>
          <a:xfrm>
            <a:off x="6587640" y="2765520"/>
            <a:ext cx="2385360" cy="3138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6" dur="indefinite" restart="never" nodeType="tmRoot">
          <p:childTnLst>
            <p:seq>
              <p:cTn id="9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Pasos para Migrar a Métodos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2"/>
          <p:cNvSpPr/>
          <p:nvPr/>
        </p:nvSpPr>
        <p:spPr>
          <a:xfrm>
            <a:off x="628560" y="2160000"/>
            <a:ext cx="579240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14440" indent="-513360">
              <a:lnSpc>
                <a:spcPct val="8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s-AR" sz="258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Identificar código repetido o funcionalidad “reusable”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3360">
              <a:lnSpc>
                <a:spcPct val="8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s-AR" sz="258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Identificar parámetros comunes y retorno (si fuese necesario devolver un resultado)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3360">
              <a:lnSpc>
                <a:spcPct val="8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s-AR" sz="258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Modificar el código para aprovechar el código mejorado (por ejemplo, la carga de un vector o la escritura por pantalla)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CustomShape 3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8CA79AA-3BCE-48FE-9CA4-7AD9E43653EE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3" name="Google Shape;474;p51" descr=""/>
          <p:cNvPicPr/>
          <p:nvPr/>
        </p:nvPicPr>
        <p:blipFill>
          <a:blip r:embed="rId1"/>
          <a:stretch/>
        </p:blipFill>
        <p:spPr>
          <a:xfrm>
            <a:off x="6587640" y="2765520"/>
            <a:ext cx="2385360" cy="3138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8" dur="indefinite" restart="never" nodeType="tmRoot">
          <p:childTnLst>
            <p:seq>
              <p:cTn id="9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Sumar Arreglos (con Métodos)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2"/>
          <p:cNvSpPr/>
          <p:nvPr/>
        </p:nvSpPr>
        <p:spPr>
          <a:xfrm>
            <a:off x="628560" y="2160000"/>
            <a:ext cx="788580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Sumar los elementos de cada una de las posiciones de dos vectores y guardar el resultado en otro vector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arreglo tiene dimensión 6 y los números de los dos vectores los carga el usuario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49680">
              <a:lnSpc>
                <a:spcPct val="9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3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EB25BAC-45CC-4AA5-9D85-B0131541D8E8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7" name="Google Shape;482;p52" descr=""/>
          <p:cNvPicPr/>
          <p:nvPr/>
        </p:nvPicPr>
        <p:blipFill>
          <a:blip r:embed="rId1"/>
          <a:srcRect l="0" t="-35" r="-31" b="7227"/>
          <a:stretch/>
        </p:blipFill>
        <p:spPr>
          <a:xfrm>
            <a:off x="4759920" y="3670920"/>
            <a:ext cx="4138920" cy="2878920"/>
          </a:xfrm>
          <a:prstGeom prst="rect">
            <a:avLst/>
          </a:prstGeom>
          <a:ln>
            <a:noFill/>
          </a:ln>
        </p:spPr>
      </p:pic>
      <p:sp>
        <p:nvSpPr>
          <p:cNvPr id="438" name="CustomShape 4"/>
          <p:cNvSpPr/>
          <p:nvPr/>
        </p:nvSpPr>
        <p:spPr>
          <a:xfrm>
            <a:off x="244080" y="4129920"/>
            <a:ext cx="4514760" cy="193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AR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Ejemplo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v1 =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1, 3, 7, 9, 9, 5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v2 =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6, 9, 2, 5, 9, 4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vSuma =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7, 12, 9, 14, 18, 9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0" dur="indefinite" restart="never" nodeType="tmRoot">
          <p:childTnLst>
            <p:seq>
              <p:cTn id="10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Buenas Prácticas de Programación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628560" y="2160000"/>
            <a:ext cx="788580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1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Entender el problema, diseñar una estrategia, implementar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1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Nombres representativos de variables y métodos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1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Código claro, comprensible, etc.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1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Identación en las estructuras de control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1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Comentarios en el código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s-AR" sz="21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//Así se comenta en JavaScript, con las dos barras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7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D1612C6-7D01-46D6-8580-40396FB60B71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7" name="Google Shape;226;p26" descr=""/>
          <p:cNvPicPr/>
          <p:nvPr/>
        </p:nvPicPr>
        <p:blipFill>
          <a:blip r:embed="rId1"/>
          <a:stretch/>
        </p:blipFill>
        <p:spPr>
          <a:xfrm>
            <a:off x="6037200" y="3258720"/>
            <a:ext cx="2770560" cy="164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Sumar Arreglos (con Métodos)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CustomShape 2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3F8FD1A-16F3-4980-B2D0-1A4E95702CA8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3"/>
          <p:cNvSpPr/>
          <p:nvPr/>
        </p:nvSpPr>
        <p:spPr>
          <a:xfrm>
            <a:off x="628560" y="3525840"/>
            <a:ext cx="5931000" cy="636840"/>
          </a:xfrm>
          <a:prstGeom prst="roundRect">
            <a:avLst>
              <a:gd name="adj" fmla="val 16667"/>
            </a:avLst>
          </a:prstGeom>
          <a:solidFill>
            <a:schemeClr val="accent2">
              <a:alpha val="42745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4"/>
          <p:cNvSpPr/>
          <p:nvPr/>
        </p:nvSpPr>
        <p:spPr>
          <a:xfrm>
            <a:off x="628560" y="4570920"/>
            <a:ext cx="5931000" cy="636840"/>
          </a:xfrm>
          <a:prstGeom prst="roundRect">
            <a:avLst>
              <a:gd name="adj" fmla="val 16667"/>
            </a:avLst>
          </a:prstGeom>
          <a:solidFill>
            <a:schemeClr val="accent2">
              <a:alpha val="42745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5"/>
          <p:cNvSpPr/>
          <p:nvPr/>
        </p:nvSpPr>
        <p:spPr>
          <a:xfrm>
            <a:off x="628920" y="5577120"/>
            <a:ext cx="5866200" cy="414720"/>
          </a:xfrm>
          <a:prstGeom prst="roundRect">
            <a:avLst>
              <a:gd name="adj" fmla="val 16667"/>
            </a:avLst>
          </a:prstGeom>
          <a:solidFill>
            <a:schemeClr val="accent3">
              <a:alpha val="42745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6"/>
          <p:cNvSpPr/>
          <p:nvPr/>
        </p:nvSpPr>
        <p:spPr>
          <a:xfrm>
            <a:off x="628560" y="5992920"/>
            <a:ext cx="5866200" cy="241920"/>
          </a:xfrm>
          <a:prstGeom prst="roundRect">
            <a:avLst>
              <a:gd name="adj" fmla="val 16667"/>
            </a:avLst>
          </a:prstGeom>
          <a:solidFill>
            <a:srgbClr val="7030a0">
              <a:alpha val="43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7"/>
          <p:cNvSpPr/>
          <p:nvPr/>
        </p:nvSpPr>
        <p:spPr>
          <a:xfrm>
            <a:off x="6747120" y="3968280"/>
            <a:ext cx="2395800" cy="58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carga de los vectores esta repetida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8"/>
          <p:cNvSpPr/>
          <p:nvPr/>
        </p:nvSpPr>
        <p:spPr>
          <a:xfrm>
            <a:off x="6746760" y="4808160"/>
            <a:ext cx="2395800" cy="58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suma puede ser reutilizada (con el </a:t>
            </a:r>
            <a:r>
              <a:rPr b="1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for</a:t>
            </a: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9"/>
          <p:cNvSpPr/>
          <p:nvPr/>
        </p:nvSpPr>
        <p:spPr>
          <a:xfrm>
            <a:off x="6746760" y="5547960"/>
            <a:ext cx="2395800" cy="86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escritura por pantalla puede ser reutilizada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(con el </a:t>
            </a:r>
            <a:r>
              <a:rPr b="1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for</a:t>
            </a: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CustomShape 10"/>
          <p:cNvSpPr/>
          <p:nvPr/>
        </p:nvSpPr>
        <p:spPr>
          <a:xfrm flipH="1">
            <a:off x="6495480" y="5978880"/>
            <a:ext cx="249840" cy="134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11"/>
          <p:cNvSpPr/>
          <p:nvPr/>
        </p:nvSpPr>
        <p:spPr>
          <a:xfrm>
            <a:off x="705240" y="1985400"/>
            <a:ext cx="6040800" cy="46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 = require('readline-sync');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v1=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Array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v2=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Array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vSuma=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y(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AR" sz="1400" spc="-1" strike="noStrike">
                <a:solidFill>
                  <a:srgbClr val="96969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//Cargo el vector v1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v1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el valor de v1["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"]: 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AR" sz="1400" spc="-1" strike="noStrike">
                <a:solidFill>
                  <a:srgbClr val="96969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//Cargo el vector v2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v2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el valor de v2["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"]: 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AR" sz="1400" spc="-1" strike="noStrike">
                <a:solidFill>
                  <a:srgbClr val="96969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//Sumo los valores y muestro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vSuma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v1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v2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"vSuma["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"]="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vSuma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CustomShape 12"/>
          <p:cNvSpPr/>
          <p:nvPr/>
        </p:nvSpPr>
        <p:spPr>
          <a:xfrm flipH="1">
            <a:off x="6560280" y="4260600"/>
            <a:ext cx="185040" cy="62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13"/>
          <p:cNvSpPr/>
          <p:nvPr/>
        </p:nvSpPr>
        <p:spPr>
          <a:xfrm rot="10800000">
            <a:off x="7118280" y="5091120"/>
            <a:ext cx="185040" cy="41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14"/>
          <p:cNvSpPr/>
          <p:nvPr/>
        </p:nvSpPr>
        <p:spPr>
          <a:xfrm flipH="1">
            <a:off x="6495480" y="5100480"/>
            <a:ext cx="249840" cy="68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2" dur="indefinite" restart="never" nodeType="tmRoot">
          <p:childTnLst>
            <p:seq>
              <p:cTn id="103" dur="indefinite" nodeType="mainSeq">
                <p:childTnLst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Sumar Arreglos (con Métodos)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4" name="CustomShape 2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D32D052-9836-4C69-8915-28AB118E21F0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5" name="Google Shape;508;p54" descr=""/>
          <p:cNvPicPr/>
          <p:nvPr/>
        </p:nvPicPr>
        <p:blipFill>
          <a:blip r:embed="rId1"/>
          <a:srcRect l="0" t="-35" r="-31" b="7227"/>
          <a:stretch/>
        </p:blipFill>
        <p:spPr>
          <a:xfrm>
            <a:off x="6697800" y="4873680"/>
            <a:ext cx="2445120" cy="1700640"/>
          </a:xfrm>
          <a:prstGeom prst="rect">
            <a:avLst/>
          </a:prstGeom>
          <a:ln>
            <a:noFill/>
          </a:ln>
        </p:spPr>
      </p:pic>
      <p:sp>
        <p:nvSpPr>
          <p:cNvPr id="456" name="CustomShape 3"/>
          <p:cNvSpPr/>
          <p:nvPr/>
        </p:nvSpPr>
        <p:spPr>
          <a:xfrm>
            <a:off x="628560" y="2706840"/>
            <a:ext cx="8514000" cy="22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cargarVector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indice&lt;cantidad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el valor de la posición 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": 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2" dur="indefinite" restart="never" nodeType="tmRoot">
          <p:childTnLst>
            <p:seq>
              <p:cTn id="13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Sumar Arreglos (con Métodos)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8" name="CustomShape 2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3E4075F-10FA-4A5E-81E4-1F73E3089B71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9" name="Google Shape;516;p55" descr=""/>
          <p:cNvPicPr/>
          <p:nvPr/>
        </p:nvPicPr>
        <p:blipFill>
          <a:blip r:embed="rId1"/>
          <a:srcRect l="0" t="-35" r="-31" b="7227"/>
          <a:stretch/>
        </p:blipFill>
        <p:spPr>
          <a:xfrm>
            <a:off x="6697800" y="4873680"/>
            <a:ext cx="2445120" cy="1700640"/>
          </a:xfrm>
          <a:prstGeom prst="rect">
            <a:avLst/>
          </a:prstGeom>
          <a:ln>
            <a:noFill/>
          </a:ln>
        </p:spPr>
      </p:pic>
      <p:sp>
        <p:nvSpPr>
          <p:cNvPr id="460" name="CustomShape 3"/>
          <p:cNvSpPr/>
          <p:nvPr/>
        </p:nvSpPr>
        <p:spPr>
          <a:xfrm>
            <a:off x="628560" y="2691360"/>
            <a:ext cx="8514000" cy="246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mostrarVector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indice&lt;cantidad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],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 “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4" dur="indefinite" restart="never" nodeType="tmRoot">
          <p:childTnLst>
            <p:seq>
              <p:cTn id="13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Sumar Arreglos (con Métodos)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CustomShape 2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C3BF5F6-148B-46A5-8E50-FCBC95EF9281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3" name="Google Shape;524;p56" descr=""/>
          <p:cNvPicPr/>
          <p:nvPr/>
        </p:nvPicPr>
        <p:blipFill>
          <a:blip r:embed="rId1"/>
          <a:srcRect l="0" t="-35" r="-31" b="7227"/>
          <a:stretch/>
        </p:blipFill>
        <p:spPr>
          <a:xfrm>
            <a:off x="6697800" y="4873680"/>
            <a:ext cx="2445120" cy="1700640"/>
          </a:xfrm>
          <a:prstGeom prst="rect">
            <a:avLst/>
          </a:prstGeom>
          <a:ln>
            <a:noFill/>
          </a:ln>
        </p:spPr>
      </p:pic>
      <p:sp>
        <p:nvSpPr>
          <p:cNvPr id="464" name="CustomShape 3"/>
          <p:cNvSpPr/>
          <p:nvPr/>
        </p:nvSpPr>
        <p:spPr>
          <a:xfrm>
            <a:off x="592200" y="2430720"/>
            <a:ext cx="8550720" cy="147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sumarVector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v1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v2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vSuma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indice&lt;cantidad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vSuma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v1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v2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5" name="CustomShape 4"/>
          <p:cNvSpPr/>
          <p:nvPr/>
        </p:nvSpPr>
        <p:spPr>
          <a:xfrm>
            <a:off x="1577520" y="3012840"/>
            <a:ext cx="1094040" cy="459360"/>
          </a:xfrm>
          <a:prstGeom prst="ellipse">
            <a:avLst/>
          </a:prstGeom>
          <a:solidFill>
            <a:srgbClr val="92d050">
              <a:alpha val="51000"/>
            </a:srgbClr>
          </a:solidFill>
          <a:ln w="12600">
            <a:solidFill>
              <a:srgbClr val="42719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5"/>
          <p:cNvSpPr/>
          <p:nvPr/>
        </p:nvSpPr>
        <p:spPr>
          <a:xfrm>
            <a:off x="2735640" y="2378880"/>
            <a:ext cx="707400" cy="403200"/>
          </a:xfrm>
          <a:prstGeom prst="ellipse">
            <a:avLst/>
          </a:prstGeom>
          <a:solidFill>
            <a:srgbClr val="92d050">
              <a:alpha val="51000"/>
            </a:srgbClr>
          </a:solidFill>
          <a:ln w="12600">
            <a:solidFill>
              <a:srgbClr val="42719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6"/>
          <p:cNvSpPr/>
          <p:nvPr/>
        </p:nvSpPr>
        <p:spPr>
          <a:xfrm>
            <a:off x="982080" y="4058280"/>
            <a:ext cx="4723200" cy="1076400"/>
          </a:xfrm>
          <a:prstGeom prst="rect">
            <a:avLst/>
          </a:prstGeom>
          <a:solidFill>
            <a:srgbClr val="ffff00"/>
          </a:solidFill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Los cambios en vSuma se hacen en la variable definida externamente, es decir, que cambiamos sus valores en la función para que puedan ser observados en el Algoritmo principal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8" name="CustomShape 7"/>
          <p:cNvSpPr/>
          <p:nvPr/>
        </p:nvSpPr>
        <p:spPr>
          <a:xfrm rot="10800000">
            <a:off x="5780880" y="5227920"/>
            <a:ext cx="1217880" cy="58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8"/>
          <p:cNvSpPr/>
          <p:nvPr/>
        </p:nvSpPr>
        <p:spPr>
          <a:xfrm rot="10800000">
            <a:off x="3852000" y="6607440"/>
            <a:ext cx="253440" cy="127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6" dur="indefinite" restart="never" nodeType="tmRoot">
          <p:childTnLst>
            <p:seq>
              <p:cTn id="137" dur="indefinite" nodeType="mainSeq">
                <p:childTnLst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nodeType="clickEffect" fill="hold" presetClass="entr" presetID="1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2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5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nodeType="withEffect" fill="hold" presetClass="entr" presetID="1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8"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Sumar Arreglos (con Métodos)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1" name="CustomShape 2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617F316-EF6B-4D5F-AB4E-11C684C0B75C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2" name="Google Shape;537;p57" descr=""/>
          <p:cNvPicPr/>
          <p:nvPr/>
        </p:nvPicPr>
        <p:blipFill>
          <a:blip r:embed="rId1"/>
          <a:srcRect l="0" t="-35" r="-31" b="7227"/>
          <a:stretch/>
        </p:blipFill>
        <p:spPr>
          <a:xfrm>
            <a:off x="6697800" y="4873680"/>
            <a:ext cx="2445120" cy="1700640"/>
          </a:xfrm>
          <a:prstGeom prst="rect">
            <a:avLst/>
          </a:prstGeom>
          <a:ln>
            <a:noFill/>
          </a:ln>
        </p:spPr>
      </p:pic>
      <p:sp>
        <p:nvSpPr>
          <p:cNvPr id="473" name="CustomShape 3"/>
          <p:cNvSpPr/>
          <p:nvPr/>
        </p:nvSpPr>
        <p:spPr>
          <a:xfrm>
            <a:off x="628560" y="2120400"/>
            <a:ext cx="5910120" cy="42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 = require('readline-sync');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v1=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Array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v2=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Array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vSuma=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y(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"Cargando v1”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cargarVector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v1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"Cargando v2”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cargarVector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v2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sumarVector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v1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v2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vSuma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"Valores de v1"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mostrarVector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v1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Escribir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"Valores de v2"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mostrarVector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v2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"Valores de vSuma"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mostrarVector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vSuma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9" dur="indefinite" restart="never" nodeType="tmRoot">
          <p:childTnLst>
            <p:seq>
              <p:cTn id="1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Invertir Arreglo (con Métodos)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5" name="CustomShape 2"/>
          <p:cNvSpPr/>
          <p:nvPr/>
        </p:nvSpPr>
        <p:spPr>
          <a:xfrm>
            <a:off x="628560" y="2160000"/>
            <a:ext cx="788580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1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Almacene</a:t>
            </a: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en un arreglo de tamaño</a:t>
            </a:r>
            <a:r>
              <a:rPr b="1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N </a:t>
            </a: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los números ingresados por el usuario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</a:t>
            </a:r>
            <a:r>
              <a:rPr b="1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dimensión N </a:t>
            </a: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también es ingresada por el usuario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1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Muestre</a:t>
            </a: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los números del arreglo pero del último al primero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49680">
              <a:lnSpc>
                <a:spcPct val="9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6" name="CustomShape 3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533F832-D0AA-4C74-853C-B2824353EE67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CustomShape 4"/>
          <p:cNvSpPr/>
          <p:nvPr/>
        </p:nvSpPr>
        <p:spPr>
          <a:xfrm>
            <a:off x="608040" y="4188960"/>
            <a:ext cx="4834800" cy="156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AR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Ejemplo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 =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1, 3, 7, 9, 9, 5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salida es: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5, 9, 9, 7, 3, 1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8" name="Google Shape;547;p58" descr=""/>
          <p:cNvPicPr/>
          <p:nvPr/>
        </p:nvPicPr>
        <p:blipFill>
          <a:blip r:embed="rId1"/>
          <a:stretch/>
        </p:blipFill>
        <p:spPr>
          <a:xfrm>
            <a:off x="5677560" y="3553200"/>
            <a:ext cx="3292560" cy="283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1" dur="indefinite" restart="never" nodeType="tmRoot">
          <p:childTnLst>
            <p:seq>
              <p:cTn id="1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Invertir Arreglo (con Métodos)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0" name="CustomShape 2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FCB7173-83C8-4921-B051-0BA1F26EF4EB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3"/>
          <p:cNvSpPr/>
          <p:nvPr/>
        </p:nvSpPr>
        <p:spPr>
          <a:xfrm>
            <a:off x="628560" y="2120400"/>
            <a:ext cx="8491320" cy="35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 = require('readline-sync');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la cantidad de números:"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 =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Array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(indice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 &lt; cantidad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v["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"]"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-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 &gt;=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-- ) {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 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CustomShape 4"/>
          <p:cNvSpPr/>
          <p:nvPr/>
        </p:nvSpPr>
        <p:spPr>
          <a:xfrm>
            <a:off x="628560" y="3278880"/>
            <a:ext cx="4989240" cy="846000"/>
          </a:xfrm>
          <a:prstGeom prst="roundRect">
            <a:avLst>
              <a:gd name="adj" fmla="val 16667"/>
            </a:avLst>
          </a:prstGeom>
          <a:solidFill>
            <a:schemeClr val="accent2">
              <a:alpha val="42745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5"/>
          <p:cNvSpPr/>
          <p:nvPr/>
        </p:nvSpPr>
        <p:spPr>
          <a:xfrm>
            <a:off x="628560" y="4125960"/>
            <a:ext cx="4989240" cy="846000"/>
          </a:xfrm>
          <a:prstGeom prst="roundRect">
            <a:avLst>
              <a:gd name="adj" fmla="val 16667"/>
            </a:avLst>
          </a:prstGeom>
          <a:solidFill>
            <a:schemeClr val="dk2">
              <a:alpha val="42745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6"/>
          <p:cNvSpPr/>
          <p:nvPr/>
        </p:nvSpPr>
        <p:spPr>
          <a:xfrm>
            <a:off x="6815880" y="2817720"/>
            <a:ext cx="2128680" cy="119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carga de los vectores esta repetida (</a:t>
            </a:r>
            <a:r>
              <a:rPr b="0" lang="es-AR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y ya la implementamos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!)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5" name="CustomShape 7"/>
          <p:cNvSpPr/>
          <p:nvPr/>
        </p:nvSpPr>
        <p:spPr>
          <a:xfrm flipH="1">
            <a:off x="5618160" y="3417840"/>
            <a:ext cx="1195920" cy="28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8"/>
          <p:cNvSpPr/>
          <p:nvPr/>
        </p:nvSpPr>
        <p:spPr>
          <a:xfrm>
            <a:off x="6860520" y="4087800"/>
            <a:ext cx="2084040" cy="92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Mostrar invertido podría ser un método nuevo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7" name="CustomShape 9"/>
          <p:cNvSpPr/>
          <p:nvPr/>
        </p:nvSpPr>
        <p:spPr>
          <a:xfrm rot="10800000">
            <a:off x="9342720" y="4550040"/>
            <a:ext cx="124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10"/>
          <p:cNvSpPr/>
          <p:nvPr/>
        </p:nvSpPr>
        <p:spPr>
          <a:xfrm>
            <a:off x="6685560" y="5248800"/>
            <a:ext cx="2434320" cy="119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Invertir un arreglo también podría ser útil (y una alternativa a mostrar invertido)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CustomShape 11"/>
          <p:cNvSpPr/>
          <p:nvPr/>
        </p:nvSpPr>
        <p:spPr>
          <a:xfrm rot="10800000">
            <a:off x="8817840" y="8447760"/>
            <a:ext cx="1065600" cy="129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3" dur="indefinite" restart="never" nodeType="tmRoot">
          <p:childTnLst>
            <p:seq>
              <p:cTn id="154" dur="indefinite" nodeType="mainSeq">
                <p:childTnLst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Invertir Arreglo (con Métodos)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CustomShape 2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D468CDA-BD52-4421-A074-89B131D9D651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2" name="CustomShape 3"/>
          <p:cNvSpPr/>
          <p:nvPr/>
        </p:nvSpPr>
        <p:spPr>
          <a:xfrm>
            <a:off x="628560" y="2418120"/>
            <a:ext cx="8514000" cy="249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cargarVector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indice&lt;cantidad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el valor en 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": 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3" name="Google Shape;570;p60" descr=""/>
          <p:cNvPicPr/>
          <p:nvPr/>
        </p:nvPicPr>
        <p:blipFill>
          <a:blip r:embed="rId1"/>
          <a:stretch/>
        </p:blipFill>
        <p:spPr>
          <a:xfrm>
            <a:off x="6989760" y="4815000"/>
            <a:ext cx="1879200" cy="162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7" dur="indefinite" restart="never" nodeType="tmRoot">
          <p:childTnLst>
            <p:seq>
              <p:cTn id="1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Invertir Arreglo (con Métodos)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74E15D7-C31E-45B8-8637-E3EF3E7D2055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6" name="Google Shape;577;p61" descr=""/>
          <p:cNvPicPr/>
          <p:nvPr/>
        </p:nvPicPr>
        <p:blipFill>
          <a:blip r:embed="rId1"/>
          <a:stretch/>
        </p:blipFill>
        <p:spPr>
          <a:xfrm>
            <a:off x="6989760" y="4815000"/>
            <a:ext cx="1879200" cy="1620720"/>
          </a:xfrm>
          <a:prstGeom prst="rect">
            <a:avLst/>
          </a:prstGeom>
          <a:ln>
            <a:noFill/>
          </a:ln>
        </p:spPr>
      </p:pic>
      <p:sp>
        <p:nvSpPr>
          <p:cNvPr id="497" name="CustomShape 3"/>
          <p:cNvSpPr/>
          <p:nvPr/>
        </p:nvSpPr>
        <p:spPr>
          <a:xfrm>
            <a:off x="628560" y="2375640"/>
            <a:ext cx="8514360" cy="248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mostrarVector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indice&lt;cantidad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],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 “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9" dur="indefinite" restart="never" nodeType="tmRoot">
          <p:childTnLst>
            <p:seq>
              <p:cTn id="1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Invertir Arreglo (con Métodos)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CustomShape 2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B26E678-45CA-4A88-96E4-1942DE80D5C0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0" name="Google Shape;585;p62" descr=""/>
          <p:cNvPicPr/>
          <p:nvPr/>
        </p:nvPicPr>
        <p:blipFill>
          <a:blip r:embed="rId1"/>
          <a:stretch/>
        </p:blipFill>
        <p:spPr>
          <a:xfrm>
            <a:off x="6989760" y="4815000"/>
            <a:ext cx="1879200" cy="1620720"/>
          </a:xfrm>
          <a:prstGeom prst="rect">
            <a:avLst/>
          </a:prstGeom>
          <a:ln>
            <a:noFill/>
          </a:ln>
        </p:spPr>
      </p:pic>
      <p:sp>
        <p:nvSpPr>
          <p:cNvPr id="501" name="CustomShape 3"/>
          <p:cNvSpPr/>
          <p:nvPr/>
        </p:nvSpPr>
        <p:spPr>
          <a:xfrm>
            <a:off x="628560" y="2421360"/>
            <a:ext cx="8514000" cy="239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mostrarVectorInvertido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cantidad-1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=0;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indice--)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],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 “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81" dur="indefinite" restart="never" nodeType="tmRoot">
          <p:childTnLst>
            <p:seq>
              <p:cTn id="1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Buenas Prácticas de Programación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628560" y="2160000"/>
            <a:ext cx="788580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58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Usar métodos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58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 duplicar código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58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Dividir el problema en sub problemas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58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Construir el código tan simple como sea posible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58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 el código funcione no significa que esté bien programado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5004101-2F6D-46AF-B4E8-25349E665CC5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1" name="Google Shape;234;p27" descr=""/>
          <p:cNvPicPr/>
          <p:nvPr/>
        </p:nvPicPr>
        <p:blipFill>
          <a:blip r:embed="rId1"/>
          <a:stretch/>
        </p:blipFill>
        <p:spPr>
          <a:xfrm>
            <a:off x="6090120" y="2120400"/>
            <a:ext cx="2424240" cy="149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Invertir Arreglo (con Métodos)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3" name="CustomShape 2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A15CD10-1685-4FAF-82F3-20D975C862B2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4" name="Google Shape;593;p63" descr=""/>
          <p:cNvPicPr/>
          <p:nvPr/>
        </p:nvPicPr>
        <p:blipFill>
          <a:blip r:embed="rId1"/>
          <a:stretch/>
        </p:blipFill>
        <p:spPr>
          <a:xfrm>
            <a:off x="6989760" y="4815000"/>
            <a:ext cx="1879200" cy="1620720"/>
          </a:xfrm>
          <a:prstGeom prst="rect">
            <a:avLst/>
          </a:prstGeom>
          <a:ln>
            <a:noFill/>
          </a:ln>
        </p:spPr>
      </p:pic>
      <p:sp>
        <p:nvSpPr>
          <p:cNvPr id="505" name="CustomShape 3"/>
          <p:cNvSpPr/>
          <p:nvPr/>
        </p:nvSpPr>
        <p:spPr>
          <a:xfrm>
            <a:off x="628560" y="2052720"/>
            <a:ext cx="8514000" cy="276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invertirVector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indiceIzq=0;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indiceDer=cantidad-1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aux;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while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indiceIzq &lt; indiceDer)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aux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indiceIzq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indiceIzq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indiceDer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indiceDer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aux;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indiceIzq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++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indiceDer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--;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6" name="CustomShape 4"/>
          <p:cNvSpPr/>
          <p:nvPr/>
        </p:nvSpPr>
        <p:spPr>
          <a:xfrm>
            <a:off x="5169600" y="2279520"/>
            <a:ext cx="2757960" cy="1568520"/>
          </a:xfrm>
          <a:prstGeom prst="rect">
            <a:avLst/>
          </a:prstGeom>
          <a:solidFill>
            <a:srgbClr val="ffff00"/>
          </a:solidFill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Defino dos índices para moverme desde el primer elemento a la izquierda hacia la derecha y desde el ultimo elemento a la derecha hacia la izquierda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7" name="CustomShape 5"/>
          <p:cNvSpPr/>
          <p:nvPr/>
        </p:nvSpPr>
        <p:spPr>
          <a:xfrm rot="10800000">
            <a:off x="9178920" y="4181400"/>
            <a:ext cx="2004120" cy="55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6"/>
          <p:cNvSpPr/>
          <p:nvPr/>
        </p:nvSpPr>
        <p:spPr>
          <a:xfrm>
            <a:off x="4635720" y="4528800"/>
            <a:ext cx="2125440" cy="1322280"/>
          </a:xfrm>
          <a:prstGeom prst="rect">
            <a:avLst/>
          </a:prstGeom>
          <a:solidFill>
            <a:srgbClr val="ffff00"/>
          </a:solidFill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Incremento indiceIzq en 1 y decremento indiceDer en 1, hasta que haya pasado la mitad del arreglo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CustomShape 7"/>
          <p:cNvSpPr/>
          <p:nvPr/>
        </p:nvSpPr>
        <p:spPr>
          <a:xfrm rot="10800000">
            <a:off x="6561360" y="6239880"/>
            <a:ext cx="1953000" cy="119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8"/>
          <p:cNvSpPr/>
          <p:nvPr/>
        </p:nvSpPr>
        <p:spPr>
          <a:xfrm>
            <a:off x="1531080" y="3151440"/>
            <a:ext cx="2125440" cy="651600"/>
          </a:xfrm>
          <a:prstGeom prst="roundRect">
            <a:avLst>
              <a:gd name="adj" fmla="val 16667"/>
            </a:avLst>
          </a:prstGeom>
          <a:solidFill>
            <a:schemeClr val="accent2">
              <a:alpha val="42745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83" dur="indefinite" restart="never" nodeType="tmRoot">
          <p:childTnLst>
            <p:seq>
              <p:cTn id="184" dur="indefinite" nodeType="mainSeq">
                <p:childTnLst>
                  <p:par>
                    <p:cTn id="185" fill="hold">
                      <p:stCondLst>
                        <p:cond delay="0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withEffect" fill="hold" presetClass="entr" presetID="1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9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nodeType="withEffect" fill="hold" presetClass="entr" presetID="1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2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Invertir Arreglo (con Métodos)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2" name="CustomShape 2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DFB6BEC-85F0-4219-BB73-33049B2380E2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3" name="Google Shape;606;p64" descr=""/>
          <p:cNvPicPr/>
          <p:nvPr/>
        </p:nvPicPr>
        <p:blipFill>
          <a:blip r:embed="rId1"/>
          <a:stretch/>
        </p:blipFill>
        <p:spPr>
          <a:xfrm>
            <a:off x="6989760" y="4815000"/>
            <a:ext cx="1879200" cy="1620720"/>
          </a:xfrm>
          <a:prstGeom prst="rect">
            <a:avLst/>
          </a:prstGeom>
          <a:ln>
            <a:noFill/>
          </a:ln>
        </p:spPr>
      </p:pic>
      <p:sp>
        <p:nvSpPr>
          <p:cNvPr id="514" name="CustomShape 3"/>
          <p:cNvSpPr/>
          <p:nvPr/>
        </p:nvSpPr>
        <p:spPr>
          <a:xfrm>
            <a:off x="628560" y="2120400"/>
            <a:ext cx="8514000" cy="445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 = require('readline-sync');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la cantidad de números:"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 =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Array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"Cargando v"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cargarVector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"Mostrando invertido"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mostrarVectorInvertido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"Invierto los valores en el vector"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invertirVector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"Invierto los valores en el vector"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mostrarVector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7" dur="indefinite" restart="never" nodeType="tmRoot">
          <p:childTnLst>
            <p:seq>
              <p:cTn id="1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612;p65" descr=""/>
          <p:cNvPicPr/>
          <p:nvPr/>
        </p:nvPicPr>
        <p:blipFill>
          <a:blip r:embed="rId1"/>
          <a:stretch/>
        </p:blipFill>
        <p:spPr>
          <a:xfrm>
            <a:off x="8002440" y="1094040"/>
            <a:ext cx="1140480" cy="733320"/>
          </a:xfrm>
          <a:prstGeom prst="rect">
            <a:avLst/>
          </a:prstGeom>
          <a:ln>
            <a:noFill/>
          </a:ln>
        </p:spPr>
      </p:pic>
      <p:sp>
        <p:nvSpPr>
          <p:cNvPr id="516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Tipos de Números en Arreglo (con Métodos)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628560" y="2160000"/>
            <a:ext cx="788580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Almacene en un arreglo de dimensión N números (la cantidad es ingresada por el usuario)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Muestre cuántos números son positivos, cuántos son negativos y cuántos ceros hay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8" name="CustomShape 3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C7EB413-59DE-4765-98C4-DD70AB32952C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9" name="CustomShape 4"/>
          <p:cNvSpPr/>
          <p:nvPr/>
        </p:nvSpPr>
        <p:spPr>
          <a:xfrm>
            <a:off x="1078920" y="3863520"/>
            <a:ext cx="6985080" cy="156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AR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Ejemplo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 =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0, -7, -9, 1, 0, 0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salida es: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positivos, 2 negativos y 3 ceros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0" name="Google Shape;617;p65" descr=""/>
          <p:cNvPicPr/>
          <p:nvPr/>
        </p:nvPicPr>
        <p:blipFill>
          <a:blip r:embed="rId2"/>
          <a:srcRect l="3467" t="33969" r="3680" b="11468"/>
          <a:stretch/>
        </p:blipFill>
        <p:spPr>
          <a:xfrm>
            <a:off x="974880" y="5127840"/>
            <a:ext cx="7193520" cy="138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9" dur="indefinite" restart="never" nodeType="tmRoot">
          <p:childTnLst>
            <p:seq>
              <p:cTn id="2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622;p66" descr=""/>
          <p:cNvPicPr/>
          <p:nvPr/>
        </p:nvPicPr>
        <p:blipFill>
          <a:blip r:embed="rId1"/>
          <a:stretch/>
        </p:blipFill>
        <p:spPr>
          <a:xfrm>
            <a:off x="8002440" y="1094040"/>
            <a:ext cx="1140480" cy="733320"/>
          </a:xfrm>
          <a:prstGeom prst="rect">
            <a:avLst/>
          </a:prstGeom>
          <a:ln>
            <a:noFill/>
          </a:ln>
        </p:spPr>
      </p:pic>
      <p:sp>
        <p:nvSpPr>
          <p:cNvPr id="522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Tipos de Números en Arreglo (con Métodos)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3" name="CustomShape 2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3B1D13A-DEE9-4BB0-99EF-45D0B5D0ED5B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4" name="CustomShape 3"/>
          <p:cNvSpPr/>
          <p:nvPr/>
        </p:nvSpPr>
        <p:spPr>
          <a:xfrm>
            <a:off x="628560" y="2565720"/>
            <a:ext cx="8514000" cy="30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cargarVector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indice&lt;cantidad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el valor en 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": 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mostrarVector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indice&lt;cantidad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],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 “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01" dur="indefinite" restart="never" nodeType="tmRoot">
          <p:childTnLst>
            <p:seq>
              <p:cTn id="2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630;p67" descr=""/>
          <p:cNvPicPr/>
          <p:nvPr/>
        </p:nvPicPr>
        <p:blipFill>
          <a:blip r:embed="rId1"/>
          <a:stretch/>
        </p:blipFill>
        <p:spPr>
          <a:xfrm>
            <a:off x="8002440" y="1094040"/>
            <a:ext cx="1140480" cy="733320"/>
          </a:xfrm>
          <a:prstGeom prst="rect">
            <a:avLst/>
          </a:prstGeom>
          <a:ln>
            <a:noFill/>
          </a:ln>
        </p:spPr>
      </p:pic>
      <p:sp>
        <p:nvSpPr>
          <p:cNvPr id="526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Tipos de Números en Arreglo (con Métodos)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7" name="CustomShape 2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CFEA3AA-8CC9-4238-AA5B-821C9C2C6E84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8" name="CustomShape 3"/>
          <p:cNvSpPr/>
          <p:nvPr/>
        </p:nvSpPr>
        <p:spPr>
          <a:xfrm>
            <a:off x="628560" y="2274120"/>
            <a:ext cx="8514000" cy="246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contarPositivos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contador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indice&lt;cantidad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]&gt;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contador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++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return contador;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9" name="CustomShape 4"/>
          <p:cNvSpPr/>
          <p:nvPr/>
        </p:nvSpPr>
        <p:spPr>
          <a:xfrm>
            <a:off x="1008000" y="3672000"/>
            <a:ext cx="1349280" cy="288360"/>
          </a:xfrm>
          <a:prstGeom prst="roundRect">
            <a:avLst>
              <a:gd name="adj" fmla="val 16667"/>
            </a:avLst>
          </a:prstGeom>
          <a:solidFill>
            <a:schemeClr val="accent2">
              <a:alpha val="42745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03" dur="indefinite" restart="never" nodeType="tmRoot">
          <p:childTnLst>
            <p:seq>
              <p:cTn id="204" dur="indefinite" nodeType="mainSeq">
                <p:childTnLst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639;p68" descr=""/>
          <p:cNvPicPr/>
          <p:nvPr/>
        </p:nvPicPr>
        <p:blipFill>
          <a:blip r:embed="rId1"/>
          <a:stretch/>
        </p:blipFill>
        <p:spPr>
          <a:xfrm>
            <a:off x="8002440" y="1094040"/>
            <a:ext cx="1140480" cy="733320"/>
          </a:xfrm>
          <a:prstGeom prst="rect">
            <a:avLst/>
          </a:prstGeom>
          <a:ln>
            <a:noFill/>
          </a:ln>
        </p:spPr>
      </p:pic>
      <p:sp>
        <p:nvSpPr>
          <p:cNvPr id="531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Tipos de Números en Arreglo (con Métodos)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CustomShape 2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31B1914-6741-4741-92B3-4D6C69ABA2B3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3" name="CustomShape 3"/>
          <p:cNvSpPr/>
          <p:nvPr/>
        </p:nvSpPr>
        <p:spPr>
          <a:xfrm>
            <a:off x="628560" y="2253240"/>
            <a:ext cx="8514000" cy="235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contarNegativos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contador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indice&lt;cantidad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]&lt;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contador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++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return contador;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CustomShape 4"/>
          <p:cNvSpPr/>
          <p:nvPr/>
        </p:nvSpPr>
        <p:spPr>
          <a:xfrm>
            <a:off x="1498680" y="3544920"/>
            <a:ext cx="1405080" cy="279000"/>
          </a:xfrm>
          <a:prstGeom prst="roundRect">
            <a:avLst>
              <a:gd name="adj" fmla="val 16667"/>
            </a:avLst>
          </a:prstGeom>
          <a:solidFill>
            <a:schemeClr val="accent2">
              <a:alpha val="42745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09" dur="indefinite" restart="never" nodeType="tmRoot">
          <p:childTnLst>
            <p:seq>
              <p:cTn id="210" dur="indefinite" nodeType="mainSeq">
                <p:childTnLst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648;p69" descr=""/>
          <p:cNvPicPr/>
          <p:nvPr/>
        </p:nvPicPr>
        <p:blipFill>
          <a:blip r:embed="rId1"/>
          <a:stretch/>
        </p:blipFill>
        <p:spPr>
          <a:xfrm>
            <a:off x="8002440" y="1094040"/>
            <a:ext cx="1140480" cy="733320"/>
          </a:xfrm>
          <a:prstGeom prst="rect">
            <a:avLst/>
          </a:prstGeom>
          <a:ln>
            <a:noFill/>
          </a:ln>
        </p:spPr>
      </p:pic>
      <p:sp>
        <p:nvSpPr>
          <p:cNvPr id="536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Tipos de Números en Arreglo (con Métodos)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7" name="CustomShape 2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CE61A73-7C91-473E-9EB0-028B9EA9D23E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8" name="CustomShape 3"/>
          <p:cNvSpPr/>
          <p:nvPr/>
        </p:nvSpPr>
        <p:spPr>
          <a:xfrm>
            <a:off x="628560" y="2256480"/>
            <a:ext cx="8514000" cy="426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contarCeros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contador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indice&lt;cantidad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]==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contador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++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return contador;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9" name="CustomShape 4"/>
          <p:cNvSpPr/>
          <p:nvPr/>
        </p:nvSpPr>
        <p:spPr>
          <a:xfrm>
            <a:off x="1549800" y="3506040"/>
            <a:ext cx="1381680" cy="316440"/>
          </a:xfrm>
          <a:prstGeom prst="roundRect">
            <a:avLst>
              <a:gd name="adj" fmla="val 16667"/>
            </a:avLst>
          </a:prstGeom>
          <a:solidFill>
            <a:schemeClr val="accent2">
              <a:alpha val="42745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15" dur="indefinite" restart="never" nodeType="tmRoot">
          <p:childTnLst>
            <p:seq>
              <p:cTn id="216" dur="indefinite" nodeType="mainSeq">
                <p:childTnLst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657;p70" descr=""/>
          <p:cNvPicPr/>
          <p:nvPr/>
        </p:nvPicPr>
        <p:blipFill>
          <a:blip r:embed="rId1"/>
          <a:stretch/>
        </p:blipFill>
        <p:spPr>
          <a:xfrm>
            <a:off x="8002440" y="1094040"/>
            <a:ext cx="1140480" cy="733320"/>
          </a:xfrm>
          <a:prstGeom prst="rect">
            <a:avLst/>
          </a:prstGeom>
          <a:ln>
            <a:noFill/>
          </a:ln>
        </p:spPr>
      </p:pic>
      <p:sp>
        <p:nvSpPr>
          <p:cNvPr id="541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Tipos de Números en Arreglo (con Métodos)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CustomShape 2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A325932-A971-4BC2-80F8-12E97867F3AE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3" name="CustomShape 3"/>
          <p:cNvSpPr/>
          <p:nvPr/>
        </p:nvSpPr>
        <p:spPr>
          <a:xfrm>
            <a:off x="628560" y="2120400"/>
            <a:ext cx="8514360" cy="381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 = require('readline-sync');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la cantidad de números:"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 =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Array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"Cargando v"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cargarVector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numNeg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contarNegativos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numCero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contarCeros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numPos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contarPositivos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""Los valores de v son:”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mostrarVector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numPos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 positivos, 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numNeg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 negativos, 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numCero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 ceros"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21" dur="indefinite" restart="never" nodeType="tmRoot">
          <p:childTnLst>
            <p:seq>
              <p:cTn id="2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92520" y="0"/>
            <a:ext cx="8961120" cy="80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s-AR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Técnicas de Programación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5" name="CustomShape 2"/>
          <p:cNvSpPr/>
          <p:nvPr/>
        </p:nvSpPr>
        <p:spPr>
          <a:xfrm>
            <a:off x="0" y="5416200"/>
            <a:ext cx="9145800" cy="54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</a:pPr>
            <a:r>
              <a:rPr b="1" i="1" lang="es-AR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 y Métodos (Ejercicios)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23" dur="indefinite" restart="never" nodeType="tmRoot">
          <p:childTnLst>
            <p:seq>
              <p:cTn id="2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 y Métodos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78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Producto Escalar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7" name="CustomShape 2"/>
          <p:cNvSpPr/>
          <p:nvPr/>
        </p:nvSpPr>
        <p:spPr>
          <a:xfrm>
            <a:off x="628560" y="2160000"/>
            <a:ext cx="788580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Cargue dos arreglos de dimensión N números          (la cantidad es ingresada por el usuario)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Calcule el producto escalar entre los dos arreglos: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49680">
              <a:lnSpc>
                <a:spcPct val="9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8" name="CustomShape 3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2BF2FCC-8948-4F00-8466-F5265A65C1BD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9" name="CustomShape 4"/>
          <p:cNvSpPr/>
          <p:nvPr/>
        </p:nvSpPr>
        <p:spPr>
          <a:xfrm>
            <a:off x="3354480" y="5104440"/>
            <a:ext cx="2612160" cy="1320840"/>
          </a:xfrm>
          <a:prstGeom prst="cloud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5"/>
          <p:cNvSpPr/>
          <p:nvPr/>
        </p:nvSpPr>
        <p:spPr>
          <a:xfrm>
            <a:off x="88560" y="4548600"/>
            <a:ext cx="2925360" cy="193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AR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Ejemplo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 =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v1 =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0, 1, 2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v2 =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3, 4, 5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producto =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14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1" name="CustomShape 6"/>
          <p:cNvSpPr/>
          <p:nvPr/>
        </p:nvSpPr>
        <p:spPr>
          <a:xfrm>
            <a:off x="3876120" y="5531400"/>
            <a:ext cx="156852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0x3+1x4+2x5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2" name="Google Shape;677;p72" descr=""/>
          <p:cNvPicPr/>
          <p:nvPr/>
        </p:nvPicPr>
        <p:blipFill>
          <a:blip r:embed="rId1"/>
          <a:srcRect l="0" t="19804" r="-30" b="40098"/>
          <a:stretch/>
        </p:blipFill>
        <p:spPr>
          <a:xfrm>
            <a:off x="1848240" y="3399480"/>
            <a:ext cx="5380920" cy="1618920"/>
          </a:xfrm>
          <a:prstGeom prst="rect">
            <a:avLst/>
          </a:prstGeom>
          <a:ln>
            <a:noFill/>
          </a:ln>
        </p:spPr>
      </p:pic>
      <p:pic>
        <p:nvPicPr>
          <p:cNvPr id="553" name="Google Shape;678;p72" descr=""/>
          <p:cNvPicPr/>
          <p:nvPr/>
        </p:nvPicPr>
        <p:blipFill>
          <a:blip r:embed="rId2"/>
          <a:stretch/>
        </p:blipFill>
        <p:spPr>
          <a:xfrm>
            <a:off x="6558120" y="4035960"/>
            <a:ext cx="2546640" cy="2539080"/>
          </a:xfrm>
          <a:prstGeom prst="rect">
            <a:avLst/>
          </a:prstGeom>
          <a:ln>
            <a:noFill/>
          </a:ln>
        </p:spPr>
      </p:pic>
      <p:sp>
        <p:nvSpPr>
          <p:cNvPr id="554" name="CustomShape 7"/>
          <p:cNvSpPr/>
          <p:nvPr/>
        </p:nvSpPr>
        <p:spPr>
          <a:xfrm flipH="1">
            <a:off x="2895840" y="5765400"/>
            <a:ext cx="464040" cy="7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25" dur="indefinite" restart="never" nodeType="tmRoot">
          <p:childTnLst>
            <p:seq>
              <p:cTn id="2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628560" y="2160000"/>
            <a:ext cx="788580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105000"/>
              </a:lnSpc>
            </a:pPr>
            <a:r>
              <a:rPr b="1" lang="es-A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Forma particular de organizar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87840">
              <a:lnSpc>
                <a:spcPct val="105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8720" indent="-433080">
              <a:lnSpc>
                <a:spcPct val="105000"/>
              </a:lnSpc>
              <a:buClr>
                <a:srgbClr val="000000"/>
              </a:buClr>
              <a:buFont typeface="Arial"/>
              <a:buChar char="●"/>
            </a:pPr>
            <a:r>
              <a:rPr b="0" lang="es-AR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que permiten </a:t>
            </a:r>
            <a:r>
              <a:rPr b="1" lang="es-AR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COLECCIONAR </a:t>
            </a:r>
            <a:r>
              <a:rPr b="0" lang="es-AR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elementos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117440" indent="-318960">
              <a:lnSpc>
                <a:spcPct val="105000"/>
              </a:lnSpc>
              <a:buClr>
                <a:srgbClr val="000000"/>
              </a:buClr>
              <a:buFont typeface="Arial"/>
              <a:buChar char="○"/>
            </a:pPr>
            <a:r>
              <a:rPr b="0" lang="es-AR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GUARDARLOS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117440" indent="-318960">
              <a:lnSpc>
                <a:spcPct val="105000"/>
              </a:lnSpc>
              <a:buClr>
                <a:srgbClr val="000000"/>
              </a:buClr>
              <a:buFont typeface="Arial"/>
              <a:buChar char="○"/>
            </a:pPr>
            <a:r>
              <a:rPr b="0" lang="es-AR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RECORRERLOS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117440" indent="-318960">
              <a:lnSpc>
                <a:spcPct val="105000"/>
              </a:lnSpc>
              <a:buClr>
                <a:srgbClr val="000000"/>
              </a:buClr>
              <a:buFont typeface="Arial"/>
              <a:buChar char="○"/>
            </a:pPr>
            <a:r>
              <a:rPr b="0" lang="es-AR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MANIPULARLOS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6920">
              <a:lnSpc>
                <a:spcPct val="105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8720" indent="-318960">
              <a:lnSpc>
                <a:spcPct val="105000"/>
              </a:lnSpc>
              <a:buClr>
                <a:srgbClr val="000000"/>
              </a:buClr>
              <a:buFont typeface="Arial"/>
              <a:buChar char="●"/>
            </a:pPr>
            <a:r>
              <a:rPr b="0" lang="es-AR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Operaciones básicas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117440" indent="-318960">
              <a:lnSpc>
                <a:spcPct val="105000"/>
              </a:lnSpc>
              <a:buClr>
                <a:srgbClr val="000000"/>
              </a:buClr>
              <a:buFont typeface="Arial"/>
              <a:buChar char="○"/>
            </a:pPr>
            <a:r>
              <a:rPr b="1" lang="es-AR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COLOCAR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117440" indent="-318960">
              <a:lnSpc>
                <a:spcPct val="105000"/>
              </a:lnSpc>
              <a:buClr>
                <a:srgbClr val="000000"/>
              </a:buClr>
              <a:buFont typeface="Arial"/>
              <a:buChar char="○"/>
            </a:pPr>
            <a:r>
              <a:rPr b="1" lang="es-AR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OBTENER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49680">
              <a:lnSpc>
                <a:spcPct val="8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D034212-3E9B-4756-9F75-665894353863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4"/>
          <p:cNvSpPr/>
          <p:nvPr/>
        </p:nvSpPr>
        <p:spPr>
          <a:xfrm>
            <a:off x="5511240" y="3525840"/>
            <a:ext cx="3149280" cy="187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11960" rIns="111960" tIns="111960" bIns="111960"/>
          <a:p>
            <a:pPr marL="558720" indent="-31896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s-AR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117440" indent="-31896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b="1" lang="es-AR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LISTAS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117440" indent="-31896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b="1" lang="es-AR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COLAS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117440" indent="-31896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b="1" lang="es-AR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PILAS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117440" indent="-31896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b="1" lang="es-AR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ARBOLES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6" name="Google Shape;243;p28" descr=""/>
          <p:cNvPicPr/>
          <p:nvPr/>
        </p:nvPicPr>
        <p:blipFill>
          <a:blip r:embed="rId1"/>
          <a:stretch/>
        </p:blipFill>
        <p:spPr>
          <a:xfrm>
            <a:off x="6378840" y="1824480"/>
            <a:ext cx="2764080" cy="1329840"/>
          </a:xfrm>
          <a:prstGeom prst="rect">
            <a:avLst/>
          </a:prstGeom>
          <a:ln>
            <a:noFill/>
          </a:ln>
        </p:spPr>
      </p:pic>
      <p:pic>
        <p:nvPicPr>
          <p:cNvPr id="297" name="Google Shape;244;p28" descr=""/>
          <p:cNvPicPr/>
          <p:nvPr/>
        </p:nvPicPr>
        <p:blipFill>
          <a:blip r:embed="rId2"/>
          <a:stretch/>
        </p:blipFill>
        <p:spPr>
          <a:xfrm>
            <a:off x="6476760" y="5400000"/>
            <a:ext cx="2432160" cy="1110240"/>
          </a:xfrm>
          <a:prstGeom prst="rect">
            <a:avLst/>
          </a:prstGeom>
          <a:ln>
            <a:noFill/>
          </a:ln>
        </p:spPr>
      </p:pic>
      <p:pic>
        <p:nvPicPr>
          <p:cNvPr id="298" name="Google Shape;245;p28" descr=""/>
          <p:cNvPicPr/>
          <p:nvPr/>
        </p:nvPicPr>
        <p:blipFill>
          <a:blip r:embed="rId3"/>
          <a:stretch/>
        </p:blipFill>
        <p:spPr>
          <a:xfrm>
            <a:off x="3866400" y="4157280"/>
            <a:ext cx="2026800" cy="1089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 y Métodos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78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Promedio Escolar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6" name="CustomShape 2"/>
          <p:cNvSpPr/>
          <p:nvPr/>
        </p:nvSpPr>
        <p:spPr>
          <a:xfrm>
            <a:off x="628560" y="2160000"/>
            <a:ext cx="574164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343080" indent="-342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Desarrolle un algoritmo que permita cargar alumnos y sus notas en los tres trimestres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 debe permitir obtener el promedio anual (es decir, de sus tres notas) de un alumno (ingresado por el usuario)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Luego de resolverlo, pensar en aprovechar métodos y discutir como representar la información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7" name="CustomShape 3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C3A791C-9C8B-4C4C-AC4E-EFFC6666CCF7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8" name="Google Shape;687;p73" descr=""/>
          <p:cNvPicPr/>
          <p:nvPr/>
        </p:nvPicPr>
        <p:blipFill>
          <a:blip r:embed="rId1"/>
          <a:stretch/>
        </p:blipFill>
        <p:spPr>
          <a:xfrm>
            <a:off x="6371280" y="3088800"/>
            <a:ext cx="2394720" cy="249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27" dur="indefinite" restart="never" nodeType="tmRoot">
          <p:childTnLst>
            <p:seq>
              <p:cTn id="2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692;p74" descr=""/>
          <p:cNvPicPr/>
          <p:nvPr/>
        </p:nvPicPr>
        <p:blipFill>
          <a:blip r:embed="rId1"/>
          <a:stretch/>
        </p:blipFill>
        <p:spPr>
          <a:xfrm>
            <a:off x="6942600" y="2352240"/>
            <a:ext cx="2115000" cy="2382120"/>
          </a:xfrm>
          <a:prstGeom prst="rect">
            <a:avLst/>
          </a:prstGeom>
          <a:ln>
            <a:noFill/>
          </a:ln>
        </p:spPr>
      </p:pic>
      <p:sp>
        <p:nvSpPr>
          <p:cNvPr id="560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 y Métodos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78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Cine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1" name="CustomShape 2"/>
          <p:cNvSpPr/>
          <p:nvPr/>
        </p:nvSpPr>
        <p:spPr>
          <a:xfrm>
            <a:off x="628560" y="2160000"/>
            <a:ext cx="708948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Diseñar un algoritmo que recorra las butacas de una sala de cine y determine cuántas butacas desocupadas hay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Suponga que para modelar este problema, se utiliza un arreglo con valores lógicos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presencia de un valor verdadero (true) en el arreglo indica que la butaca está ocupada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presencia de un valor falso (false) en el arreglo indica que la butaca está desocupada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2" name="CustomShape 3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28B3590-A708-405E-8592-C52DD6471FDB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29" dur="indefinite" restart="never" nodeType="tmRoot">
          <p:childTnLst>
            <p:seq>
              <p:cTn id="2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 y Métodos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78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Multiplicación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4" name="CustomShape 2"/>
          <p:cNvSpPr/>
          <p:nvPr/>
        </p:nvSpPr>
        <p:spPr>
          <a:xfrm>
            <a:off x="628560" y="2160000"/>
            <a:ext cx="788580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Implemente un método llamado “multiplicarArreglo” que recibe como parámetros tres arreglos de Enteros del mismo tamaño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Los dos primeros arreglos contienen los números que se quieren multiplicar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tercer arreglo almacena el cálculo de la multiplicación de cada posición de los dos arreglos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Utilice este método para multiplicar los siguientes cuatro arreglos de tres elementos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 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5" name="CustomShape 3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760E4D3-9DC0-4879-AAE2-A38E3560E4D1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6" name="Google Shape;703;p75" descr=""/>
          <p:cNvPicPr/>
          <p:nvPr/>
        </p:nvPicPr>
        <p:blipFill>
          <a:blip r:embed="rId1"/>
          <a:stretch/>
        </p:blipFill>
        <p:spPr>
          <a:xfrm>
            <a:off x="7271640" y="4761360"/>
            <a:ext cx="1685880" cy="1685880"/>
          </a:xfrm>
          <a:prstGeom prst="rect">
            <a:avLst/>
          </a:prstGeom>
          <a:ln>
            <a:noFill/>
          </a:ln>
        </p:spPr>
      </p:pic>
      <p:sp>
        <p:nvSpPr>
          <p:cNvPr id="567" name="CustomShape 4"/>
          <p:cNvSpPr/>
          <p:nvPr/>
        </p:nvSpPr>
        <p:spPr>
          <a:xfrm>
            <a:off x="2853360" y="5863680"/>
            <a:ext cx="3436200" cy="583560"/>
          </a:xfrm>
          <a:prstGeom prst="rect">
            <a:avLst/>
          </a:prstGeom>
          <a:solidFill>
            <a:srgbClr val="ffff00"/>
          </a:solidFill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aproveche las ventajas de métodos para resolver el ejercicio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8" name="CustomShape 5"/>
          <p:cNvSpPr/>
          <p:nvPr/>
        </p:nvSpPr>
        <p:spPr>
          <a:xfrm>
            <a:off x="197640" y="4893840"/>
            <a:ext cx="2012760" cy="142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v1: [1, 2, 3]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v2: [4, 5, 6]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v3: [2, 1, 2]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v4: [1, 2, 1] 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9" name="CustomShape 6"/>
          <p:cNvSpPr/>
          <p:nvPr/>
        </p:nvSpPr>
        <p:spPr>
          <a:xfrm>
            <a:off x="1978920" y="5096520"/>
            <a:ext cx="518508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vResultado (v1*v2*v3*v4): [8, 20, 36]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1" dur="indefinite" restart="never" nodeType="tmRoot">
          <p:childTnLst>
            <p:seq>
              <p:cTn id="232" dur="indefinite" nodeType="mainSeq">
                <p:childTnLst>
                  <p:par>
                    <p:cTn id="233" fill="hold">
                      <p:stCondLst>
                        <p:cond delay="0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withEffect" fill="hold" presetClass="entr" presetID="1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7"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 y Métodos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78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Jardín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1" name="CustomShape 2"/>
          <p:cNvSpPr/>
          <p:nvPr/>
        </p:nvSpPr>
        <p:spPr>
          <a:xfrm>
            <a:off x="32040" y="2076480"/>
            <a:ext cx="9079200" cy="310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7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9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jardín infantil necesita un programa para poder asignar cursos a las aulas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7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9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 cuentan con tres aulas: </a:t>
            </a:r>
            <a:r>
              <a:rPr b="1" lang="es-AR" sz="196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Azul</a:t>
            </a:r>
            <a:r>
              <a:rPr b="0" lang="es-AR" sz="19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 </a:t>
            </a:r>
            <a:r>
              <a:rPr b="1" lang="es-AR" sz="196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Verde</a:t>
            </a:r>
            <a:r>
              <a:rPr b="0" lang="es-AR" sz="19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y </a:t>
            </a:r>
            <a:r>
              <a:rPr b="1" lang="es-AR" sz="1960" spc="-1" strike="noStrike">
                <a:solidFill>
                  <a:srgbClr val="929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Amarilla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7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9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Cada aula cuenta con una capacidad diferente (es decir, un número de bancos)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7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9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aula </a:t>
            </a:r>
            <a:r>
              <a:rPr b="1" lang="es-AR" sz="196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Azul </a:t>
            </a:r>
            <a:r>
              <a:rPr b="0" lang="es-AR" sz="19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tiene 40 bancos, la </a:t>
            </a:r>
            <a:r>
              <a:rPr b="1" lang="es-AR" sz="196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Verde</a:t>
            </a:r>
            <a:r>
              <a:rPr b="0" lang="es-AR" sz="19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35 y la </a:t>
            </a:r>
            <a:r>
              <a:rPr b="1" lang="es-AR" sz="1960" spc="-1" strike="noStrike">
                <a:solidFill>
                  <a:srgbClr val="929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Amarilla </a:t>
            </a:r>
            <a:r>
              <a:rPr b="0" lang="es-AR" sz="19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30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7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9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Dado un número de infantes ingresado por el usuario, el programa deberá determinar el aula que minimice la cantidad de bancos vacíos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7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9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salida del algoritmo es el color que identifica al aula asignada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2" name="CustomShape 3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71A97A1-0DE9-46C6-BD62-7CCFDAE83C9C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3" name="Google Shape;714;p76" descr=""/>
          <p:cNvPicPr/>
          <p:nvPr/>
        </p:nvPicPr>
        <p:blipFill>
          <a:blip r:embed="rId1"/>
          <a:stretch/>
        </p:blipFill>
        <p:spPr>
          <a:xfrm>
            <a:off x="6447960" y="4831560"/>
            <a:ext cx="2631240" cy="1743120"/>
          </a:xfrm>
          <a:prstGeom prst="rect">
            <a:avLst/>
          </a:prstGeom>
          <a:ln>
            <a:noFill/>
          </a:ln>
        </p:spPr>
      </p:pic>
      <p:sp>
        <p:nvSpPr>
          <p:cNvPr id="574" name="CustomShape 4"/>
          <p:cNvSpPr/>
          <p:nvPr/>
        </p:nvSpPr>
        <p:spPr>
          <a:xfrm>
            <a:off x="117000" y="5224680"/>
            <a:ext cx="6164640" cy="134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Ejemplo: si la cantidad de personas de un curso es 34, entonces el aula a asignar será la Verde. El aula Amarilla no puede ser asignada porque la cantidad de personas es menor a la cantidad de bancos disponibles. El aula Azul es descartada porque quedan más bancos inutilizados que en el aula Verde (6 versus 1).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8" dur="indefinite" restart="never" nodeType="tmRoot">
          <p:childTnLst>
            <p:seq>
              <p:cTn id="23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 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Arreglos/Listas/Vectores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628560" y="2160000"/>
            <a:ext cx="788580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Los arreglos son estructuras de datos homogéneas (todos sus datos son del mismo tipo)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Permiten almacenar un determinado número de datos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Tiene muchos elementos, y a cada uno de ellos se acceden indicando que posición se quiere usar (un índice)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49680">
              <a:lnSpc>
                <a:spcPct val="9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23F29B0-0F7F-4B0D-8F3B-4414BB9CD1E7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2" name="Google Shape;253;p29" descr=""/>
          <p:cNvPicPr/>
          <p:nvPr/>
        </p:nvPicPr>
        <p:blipFill>
          <a:blip r:embed="rId1"/>
          <a:stretch/>
        </p:blipFill>
        <p:spPr>
          <a:xfrm>
            <a:off x="1139760" y="4815360"/>
            <a:ext cx="6637320" cy="1694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 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Arreglos/Listas/Vectores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628560" y="2160000"/>
            <a:ext cx="788580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66760" indent="-26172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7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Lista = Array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66760" indent="-26172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7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Los elementos deben ser del mismo tipo de dato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66760" indent="-26172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7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Zero-based (arreglos de base cero) -&gt; Índices comienzan en 0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66760" indent="-26172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7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cantidad de elementos total = Length será igual al número del último elemento más 1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66760" indent="-26172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7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Propiedades: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96880" indent="-20448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7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ELEMENTO o ITEM: a, b, c, d, e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96880" indent="-20448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7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LONGITUD: 5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96880" indent="-20448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7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INDICE o SUBINDICE: 0, 1, 2, 3, 4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16280">
              <a:lnSpc>
                <a:spcPct val="7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114BC0D-9FC0-40A8-8F97-7CDA04868CEC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06" name="Table 4"/>
          <p:cNvGraphicFramePr/>
          <p:nvPr/>
        </p:nvGraphicFramePr>
        <p:xfrm>
          <a:off x="5776560" y="4565520"/>
          <a:ext cx="2912760" cy="888120"/>
        </p:xfrm>
        <a:graphic>
          <a:graphicData uri="http://schemas.openxmlformats.org/drawingml/2006/table">
            <a:tbl>
              <a:tblPr/>
              <a:tblGrid>
                <a:gridCol w="582120"/>
                <a:gridCol w="582120"/>
                <a:gridCol w="582120"/>
                <a:gridCol w="582120"/>
                <a:gridCol w="584640"/>
              </a:tblGrid>
              <a:tr h="888480">
                <a:tc>
                  <a:txBody>
                    <a:bodyPr lIns="75600" rIns="756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AR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a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75600" rIns="756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AR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b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75600" rIns="756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AR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c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75600" rIns="756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AR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d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75600" rIns="756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AR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e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7" name="Table 5"/>
          <p:cNvGraphicFramePr/>
          <p:nvPr/>
        </p:nvGraphicFramePr>
        <p:xfrm>
          <a:off x="5769000" y="5203440"/>
          <a:ext cx="2912760" cy="307800"/>
        </p:xfrm>
        <a:graphic>
          <a:graphicData uri="http://schemas.openxmlformats.org/drawingml/2006/table">
            <a:tbl>
              <a:tblPr/>
              <a:tblGrid>
                <a:gridCol w="582120"/>
                <a:gridCol w="582120"/>
                <a:gridCol w="582120"/>
                <a:gridCol w="582120"/>
                <a:gridCol w="584640"/>
              </a:tblGrid>
              <a:tr h="308160">
                <a:tc>
                  <a:txBody>
                    <a:bodyPr lIns="75600" rIns="756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A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0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solidFill>
                      <a:srgbClr val="ffffff"/>
                    </a:solidFill>
                  </a:tcPr>
                </a:tc>
                <a:tc>
                  <a:txBody>
                    <a:bodyPr lIns="75600" rIns="756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A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1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solidFill>
                      <a:srgbClr val="ffffff"/>
                    </a:solidFill>
                  </a:tcPr>
                </a:tc>
                <a:tc>
                  <a:txBody>
                    <a:bodyPr lIns="75600" rIns="756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A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2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solidFill>
                      <a:srgbClr val="ffffff"/>
                    </a:solidFill>
                  </a:tcPr>
                </a:tc>
                <a:tc>
                  <a:txBody>
                    <a:bodyPr lIns="75600" rIns="756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A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3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solidFill>
                      <a:srgbClr val="ffffff"/>
                    </a:solidFill>
                  </a:tcPr>
                </a:tc>
                <a:tc>
                  <a:txBody>
                    <a:bodyPr lIns="75600" rIns="756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A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4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8" name="CustomShape 6"/>
          <p:cNvSpPr/>
          <p:nvPr/>
        </p:nvSpPr>
        <p:spPr>
          <a:xfrm>
            <a:off x="5776560" y="4174920"/>
            <a:ext cx="2234880" cy="389520"/>
          </a:xfrm>
          <a:prstGeom prst="roundRect">
            <a:avLst>
              <a:gd name="adj" fmla="val 16667"/>
            </a:avLst>
          </a:prstGeom>
          <a:solidFill>
            <a:srgbClr val="8064a2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7"/>
          <p:cNvSpPr/>
          <p:nvPr/>
        </p:nvSpPr>
        <p:spPr>
          <a:xfrm>
            <a:off x="5797440" y="4194360"/>
            <a:ext cx="2214000" cy="35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1800" rIns="181800" tIns="181800" bIns="181800" anchor="ctr"/>
          <a:p>
            <a:pPr algn="ctr">
              <a:lnSpc>
                <a:spcPct val="90000"/>
              </a:lnSpc>
            </a:pPr>
            <a:r>
              <a:rPr b="0" lang="es-AR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Arreglo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8"/>
          <p:cNvSpPr/>
          <p:nvPr/>
        </p:nvSpPr>
        <p:spPr>
          <a:xfrm>
            <a:off x="5844600" y="5656680"/>
            <a:ext cx="248292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9040" rIns="59040" tIns="29520" bIns="29520"/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Longitud = Length= 5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0" y="0"/>
            <a:ext cx="9142920" cy="8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1" lang="es-AR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Técnicas de Programación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0" y="5416200"/>
            <a:ext cx="9145800" cy="54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</a:pPr>
            <a:r>
              <a:rPr b="1" i="1" lang="es-AR" sz="32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 y Métodos (Conceptos)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628560" y="275760"/>
            <a:ext cx="78858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154800" y="2160000"/>
            <a:ext cx="602820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i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Mecanismo provisto por los lenguajes para almacenar y organizar información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que permiten </a:t>
            </a:r>
            <a:r>
              <a:rPr b="1" i="1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coleccionar</a:t>
            </a: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elementos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GUARDARLOS, RECORRERLOS, MANIPULARLOS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Operaciones básicas para </a:t>
            </a:r>
            <a:r>
              <a:rPr b="1" i="1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manipular</a:t>
            </a: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la información: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AGREGAR,  OBTENER, ELIMINAR, BUSCAR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Tipos de estructuras: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858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ARREGLOS, MATRICES, LISTAS, COLAS, FILAS, ÁRBOLES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49680">
              <a:lnSpc>
                <a:spcPct val="9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49680">
              <a:lnSpc>
                <a:spcPct val="9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8587800" y="6575400"/>
            <a:ext cx="55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1CDD80B-8515-4D47-8243-AAB79ED3F03D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6" name="Google Shape;279;p32" descr=""/>
          <p:cNvPicPr/>
          <p:nvPr/>
        </p:nvPicPr>
        <p:blipFill>
          <a:blip r:embed="rId1"/>
          <a:stretch/>
        </p:blipFill>
        <p:spPr>
          <a:xfrm>
            <a:off x="6188400" y="2120400"/>
            <a:ext cx="2958840" cy="1373760"/>
          </a:xfrm>
          <a:prstGeom prst="rect">
            <a:avLst/>
          </a:prstGeom>
          <a:ln>
            <a:noFill/>
          </a:ln>
        </p:spPr>
      </p:pic>
      <p:pic>
        <p:nvPicPr>
          <p:cNvPr id="317" name="Google Shape;280;p32" descr=""/>
          <p:cNvPicPr/>
          <p:nvPr/>
        </p:nvPicPr>
        <p:blipFill>
          <a:blip r:embed="rId2"/>
          <a:stretch/>
        </p:blipFill>
        <p:spPr>
          <a:xfrm>
            <a:off x="6243120" y="3665880"/>
            <a:ext cx="2812320" cy="1302120"/>
          </a:xfrm>
          <a:prstGeom prst="rect">
            <a:avLst/>
          </a:prstGeom>
          <a:ln>
            <a:noFill/>
          </a:ln>
        </p:spPr>
      </p:pic>
      <p:pic>
        <p:nvPicPr>
          <p:cNvPr id="318" name="Google Shape;281;p32" descr=""/>
          <p:cNvPicPr/>
          <p:nvPr/>
        </p:nvPicPr>
        <p:blipFill>
          <a:blip r:embed="rId3"/>
          <a:stretch/>
        </p:blipFill>
        <p:spPr>
          <a:xfrm>
            <a:off x="6397560" y="5142960"/>
            <a:ext cx="2540880" cy="136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</TotalTime>
  <Application>LibreOffice/5.2.4.2$Windows_x86 LibreOffice_project/3d5603e1122f0f102b62521720ab13a38a4e0eb0</Application>
  <Words>3349</Words>
  <Paragraphs>691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es-AR</dc:language>
  <cp:lastModifiedBy/>
  <dcterms:modified xsi:type="dcterms:W3CDTF">2019-05-03T19:30:07Z</dcterms:modified>
  <cp:revision>6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Presentación en pantalla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53</vt:i4>
  </property>
</Properties>
</file>